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24" r:id="rId1"/>
    <p:sldMasterId id="2147483891" r:id="rId2"/>
    <p:sldMasterId id="2147483960" r:id="rId3"/>
  </p:sldMasterIdLst>
  <p:notesMasterIdLst>
    <p:notesMasterId r:id="rId55"/>
  </p:notesMasterIdLst>
  <p:handoutMasterIdLst>
    <p:handoutMasterId r:id="rId56"/>
  </p:handoutMasterIdLst>
  <p:sldIdLst>
    <p:sldId id="422" r:id="rId4"/>
    <p:sldId id="647" r:id="rId5"/>
    <p:sldId id="593" r:id="rId6"/>
    <p:sldId id="648" r:id="rId7"/>
    <p:sldId id="594" r:id="rId8"/>
    <p:sldId id="596" r:id="rId9"/>
    <p:sldId id="595" r:id="rId10"/>
    <p:sldId id="649" r:id="rId11"/>
    <p:sldId id="650" r:id="rId12"/>
    <p:sldId id="651" r:id="rId13"/>
    <p:sldId id="653" r:id="rId14"/>
    <p:sldId id="652" r:id="rId15"/>
    <p:sldId id="654" r:id="rId16"/>
    <p:sldId id="655" r:id="rId17"/>
    <p:sldId id="656" r:id="rId18"/>
    <p:sldId id="657" r:id="rId19"/>
    <p:sldId id="641" r:id="rId20"/>
    <p:sldId id="660" r:id="rId21"/>
    <p:sldId id="597" r:id="rId22"/>
    <p:sldId id="661" r:id="rId23"/>
    <p:sldId id="662" r:id="rId24"/>
    <p:sldId id="645" r:id="rId25"/>
    <p:sldId id="598" r:id="rId26"/>
    <p:sldId id="663" r:id="rId27"/>
    <p:sldId id="664" r:id="rId28"/>
    <p:sldId id="665" r:id="rId29"/>
    <p:sldId id="624" r:id="rId30"/>
    <p:sldId id="658" r:id="rId31"/>
    <p:sldId id="618" r:id="rId32"/>
    <p:sldId id="666" r:id="rId33"/>
    <p:sldId id="667" r:id="rId34"/>
    <p:sldId id="668" r:id="rId35"/>
    <p:sldId id="619" r:id="rId36"/>
    <p:sldId id="620" r:id="rId37"/>
    <p:sldId id="621" r:id="rId38"/>
    <p:sldId id="622" r:id="rId39"/>
    <p:sldId id="623" r:id="rId40"/>
    <p:sldId id="626" r:id="rId41"/>
    <p:sldId id="659" r:id="rId42"/>
    <p:sldId id="636" r:id="rId43"/>
    <p:sldId id="631" r:id="rId44"/>
    <p:sldId id="632" r:id="rId45"/>
    <p:sldId id="633" r:id="rId46"/>
    <p:sldId id="669" r:id="rId47"/>
    <p:sldId id="634" r:id="rId48"/>
    <p:sldId id="635" r:id="rId49"/>
    <p:sldId id="672" r:id="rId50"/>
    <p:sldId id="673" r:id="rId51"/>
    <p:sldId id="627" r:id="rId52"/>
    <p:sldId id="674" r:id="rId53"/>
    <p:sldId id="638" r:id="rId54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672E31BB-9F53-944C-AFF7-1F240E61BE18}">
          <p14:sldIdLst>
            <p14:sldId id="422"/>
            <p14:sldId id="647"/>
            <p14:sldId id="593"/>
            <p14:sldId id="648"/>
            <p14:sldId id="594"/>
            <p14:sldId id="596"/>
            <p14:sldId id="595"/>
            <p14:sldId id="649"/>
            <p14:sldId id="650"/>
            <p14:sldId id="651"/>
            <p14:sldId id="653"/>
            <p14:sldId id="652"/>
            <p14:sldId id="654"/>
            <p14:sldId id="655"/>
            <p14:sldId id="656"/>
            <p14:sldId id="657"/>
            <p14:sldId id="641"/>
            <p14:sldId id="660"/>
            <p14:sldId id="597"/>
            <p14:sldId id="661"/>
            <p14:sldId id="662"/>
            <p14:sldId id="645"/>
            <p14:sldId id="598"/>
            <p14:sldId id="663"/>
            <p14:sldId id="664"/>
            <p14:sldId id="665"/>
            <p14:sldId id="624"/>
            <p14:sldId id="658"/>
            <p14:sldId id="618"/>
            <p14:sldId id="666"/>
            <p14:sldId id="667"/>
            <p14:sldId id="668"/>
            <p14:sldId id="619"/>
            <p14:sldId id="620"/>
            <p14:sldId id="621"/>
            <p14:sldId id="622"/>
            <p14:sldId id="623"/>
            <p14:sldId id="626"/>
            <p14:sldId id="659"/>
            <p14:sldId id="636"/>
            <p14:sldId id="631"/>
            <p14:sldId id="632"/>
            <p14:sldId id="633"/>
            <p14:sldId id="669"/>
            <p14:sldId id="634"/>
            <p14:sldId id="635"/>
            <p14:sldId id="672"/>
            <p14:sldId id="673"/>
            <p14:sldId id="627"/>
            <p14:sldId id="674"/>
            <p14:sldId id="6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564E61-B816-B3B8-7F53-45E42E666C64}" name="Parikshit Ram" initials="PR" userId="S::parikshit.ram@ibm.com::baff1ba4-ff73-4e1b-aaee-53919d0e0d2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chary Anderson" initials="ZA" lastIdx="25" clrIdx="0">
    <p:extLst>
      <p:ext uri="{19B8F6BF-5375-455C-9EA6-DF929625EA0E}">
        <p15:presenceInfo xmlns:p15="http://schemas.microsoft.com/office/powerpoint/2012/main" userId="S::zanderson@vsapartners.com::b6da4b55-2f36-4779-ba8b-606d779a32e3" providerId="AD"/>
      </p:ext>
    </p:extLst>
  </p:cmAuthor>
  <p:cmAuthor id="2" name="Liz Sadler" initials="LS" lastIdx="36" clrIdx="1">
    <p:extLst>
      <p:ext uri="{19B8F6BF-5375-455C-9EA6-DF929625EA0E}">
        <p15:presenceInfo xmlns:p15="http://schemas.microsoft.com/office/powerpoint/2012/main" userId="Liz Sad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E0FF"/>
    <a:srgbClr val="EDFCDC"/>
    <a:srgbClr val="CCFA98"/>
    <a:srgbClr val="2B68FF"/>
    <a:srgbClr val="9900FF"/>
    <a:srgbClr val="00B0F0"/>
    <a:srgbClr val="007D79"/>
    <a:srgbClr val="ED8D0E"/>
    <a:srgbClr val="B98CFD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90D5EC-6173-141F-A9C7-7A9911F87FCF}" v="74" dt="2025-07-12T20:36:36.364"/>
    <p1510:client id="{71299618-907B-7AB1-2D87-296171C45F6E}" v="40" dt="2025-07-14T14:58:39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66" Type="http://schemas.microsoft.com/office/2015/10/relationships/revisionInfo" Target="revisionInfo.xml"/><Relationship Id="rId5" Type="http://schemas.openxmlformats.org/officeDocument/2006/relationships/slide" Target="slides/slide2.xml"/><Relationship Id="rId61" Type="http://schemas.openxmlformats.org/officeDocument/2006/relationships/commentAuthors" Target="comment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l"/>
            <a:fld id="{614B4878-71CB-8F40-B9DD-F26F1F6CA014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pPr algn="l"/>
              <a:t>‹#›</a:t>
            </a:fld>
            <a:endParaRPr lang="en-US" sz="600">
              <a:solidFill>
                <a:schemeClr val="bg1"/>
              </a:solidFill>
              <a:latin typeface="Arial" panose="020B0604020202020204" pitchFamily="34" charset="0"/>
              <a:ea typeface="IBM Plex Sans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48027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2450" y="228600"/>
            <a:ext cx="3213100" cy="180736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6ABF5568-9620-E34F-9423-054ABD059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9456" y="2247900"/>
            <a:ext cx="6419088" cy="61595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marL="803275" marR="0" lvl="4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IBM Plex Sans" charset="-12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E2E38B8-B0B4-AD41-AC6E-B781F46A9F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915985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defRPr sz="1000" b="0" i="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174625" indent="-169863" algn="l" defTabSz="914400" rtl="0" eaLnBrk="1" latinLnBrk="0" hangingPunct="1">
      <a:spcBef>
        <a:spcPts val="600"/>
      </a:spcBef>
      <a:buFont typeface="IBM Plex Sans"/>
      <a:buChar char="–"/>
      <a:tabLst/>
      <a:defRPr sz="1000" b="0" i="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347472" indent="-173736" algn="l" defTabSz="914400" rtl="0" eaLnBrk="1" latinLnBrk="0" hangingPunct="1">
      <a:spcBef>
        <a:spcPts val="600"/>
      </a:spcBef>
      <a:buFont typeface="Arial" panose="020B0604020202020204" pitchFamily="34" charset="0"/>
      <a:buChar char="•"/>
      <a:tabLst/>
      <a:defRPr sz="1000" b="0" i="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630936" indent="-173736" algn="l" defTabSz="914400" rtl="0" eaLnBrk="1" latinLnBrk="0" hangingPunct="1">
      <a:spcBef>
        <a:spcPts val="600"/>
      </a:spcBef>
      <a:buFont typeface="IBM Plex Sans"/>
      <a:buChar char="–"/>
      <a:tabLst/>
      <a:defRPr sz="1000" b="0" i="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74625" marR="0" indent="-169863" algn="l" defTabSz="914400" rtl="0" eaLnBrk="1" fontAlgn="base" latinLnBrk="0" hangingPunct="1">
      <a:lnSpc>
        <a:spcPct val="100000"/>
      </a:lnSpc>
      <a:spcBef>
        <a:spcPts val="600"/>
      </a:spcBef>
      <a:spcAft>
        <a:spcPct val="0"/>
      </a:spcAft>
      <a:buClr>
        <a:srgbClr val="000000"/>
      </a:buClr>
      <a:buSzTx/>
      <a:buFont typeface="IBM Plex Sans" charset="-120"/>
      <a:buChar char="»"/>
      <a:tabLst/>
      <a:defRPr sz="1000" b="0" i="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...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185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D4CE-D9AF-093B-971D-C3910711E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3A625-99B1-C45D-7684-20CA51CD6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5CA47-FD66-4624-AD42-46596739E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37D-5BA5-CB95-8E8C-163FE7816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4ADE-4DF8-CF4D-9710-63F55B7E60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6182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C323-FF43-1148-58A0-54CFE6C83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74B21-770F-73D4-A716-437D67CC7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84BCE8-277E-BC9B-65FA-B4DABE335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CFBF1-480A-E4E6-47EE-2E6A18DEF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379E9-F6F6-090F-44C6-2EE9CA44BE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42754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EC8A2-3612-0391-8067-293E26D3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5E149-7434-B0AD-5393-5855C55DB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89CF2-ADFE-311E-988D-14F20116B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2AFF4-9E49-4562-2BFB-90DA73209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0DAA2-2F29-97CE-42B4-2A245DBB7F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54421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2897-90AB-115A-5017-EE4B97B89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3DC6F-BF24-CFA9-073D-A27567917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50C20-84BA-EA29-56CA-B518ED06F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B1673-9F47-4666-E3E5-CB1D8E6F4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F446E-91F8-42B7-E409-7577240B64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708698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AFDD-A245-6EB2-532A-85A637809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40C16-B481-4FC8-8973-B69023145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616BF-8795-C07B-30BC-CC6DE421C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E2F39-9487-B3BA-E4D9-47FA28835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BFD9-DB1D-E4D3-2445-B40DFF0404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247263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82112-ED31-8B1D-06A2-8C5F62AEF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AAF35-634A-C945-4ADD-B6DAAA43C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CC087-9671-0D35-8FA8-BD09936E1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B3ABF-01D8-A18E-74F1-2C40D104D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AF77C-C0C2-2422-87E9-9B2FB023C2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215445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68647-5207-3918-1EC2-E578AEB0D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A8A83-49A0-CDE4-5E14-D69166A6A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01F57-CF40-D9D9-41FD-BD0A9899C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FE3A-9E93-7897-E6E0-C51E36853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3C5BE-F105-F28F-B33C-9EF3B97750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20987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D75F-63F2-CA6B-7C4D-F9EF42257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F9322-257B-D952-972B-F36399348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F7A92-67BD-0243-9693-123E5EF84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792AF-C1CD-F1A6-92CE-0A3D4F0BA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8BF7-5ACC-8F78-F8FA-BB0D9DFF5D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227725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783832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9F2DE-BEAF-B0F1-F5C5-BA566E190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B5199-8C81-11D1-3F2A-1ADDF3410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FA07F-F985-D962-C397-740126DCD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CFF20-924C-EED4-7577-9E30B448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68020-A911-DE9E-AC6C-3BD62586D0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19859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233520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3AA6-889D-571B-AF8D-9F3E9E0E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63511-B5A5-4435-342B-A76A241A2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A745A-124D-4A60-7B9A-602765915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2D8A-9B82-0DDB-46B1-CBAE770DE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D3AC9-7779-54CA-F829-E3E0F7C23B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689987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1B62-4B90-A9AF-B929-4A1DB3CB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7C85B-A7EC-C0B3-6617-E23D5866EF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25289-B4DA-8255-5BCD-55370EFBD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70B89-464A-AE22-B1E6-2C513FED1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D739-E246-9B33-C217-B1F01C5BFB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80878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677263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A1FC-4356-F306-84AE-95A1C345D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ECBD6-6C9A-77F2-10E4-37CEA67A3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ED3A5-D90A-F473-BC49-A9CC11566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38547-D467-4522-B7FE-8564C2B39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B7FF-0A26-387A-A78A-0AB5EA6D88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4527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C1FF7-0890-5219-F8EB-071ABFDB9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E07D8-B3FE-8952-8F27-3E94F4754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6A82D3-DD27-E618-D448-65E6E908A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0148A-43A0-B935-8A19-4C26AECD2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4F79B-C77E-B9E7-E709-671FEAD6D0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178899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02A3B-2CDB-B4A4-0D0C-157BFC03D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07CC6-9AC1-C966-587D-4A44B927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7670F-D8F8-6FF9-CBAD-7D2E649DB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CEFB2-D2A5-B993-56D3-CA7843BCD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939C-889F-C8CE-9FB8-572414985C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176931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F630-D2F3-0F24-1B10-DCD5DD047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042B2-6258-39C6-895F-A08EB0510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C110F-5E35-C5AD-506D-2477484C2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2DB79-FE6E-C733-4D61-AB99BB15C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9CFD4-8A23-3480-52BB-898713C2EC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0902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7F25-A838-DCA1-90F9-B9DA10819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C1BF60-2BB7-46E3-DE45-DC59BAB61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6A3F7-FE95-D38D-0527-F866EA94B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EA9B0-FC24-01F9-A035-1B1880A57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D010B-80A0-6068-8613-0FBBB17BA0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33865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2827-E14D-AD4A-6CAD-2C110DEB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F7F65-8DD6-4078-3EAE-6AA74405E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3A621-6723-D355-3DA0-073A94435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479F0-4F90-769C-3E11-61CCBC603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30B6F-6E45-CE4D-1C55-F36DE91F9F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804874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12480-B1E3-4E9C-CF2E-C97D14E1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93ED2-10C8-514C-5CEC-E09331DF7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1D5C6-1890-972C-2FBA-019F9434D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40FD0-E43F-502A-819D-AC07B97C7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17F6-24A3-0FD4-B35D-68CAE102EC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6971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4F8A-1570-BEA0-9EC5-21D3A5BA5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8B5AD-0749-F91B-DAFC-D30EF63D6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C58BD-47C7-BCB2-5C29-24333A63A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59FD7-8587-6E1E-CB42-168BD186E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17194-43E2-4CF0-2B4F-852167EA14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132280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E702F-02F9-D1AB-8978-A5DE626E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668654-224C-3B1A-A3B8-0BD7F54AD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B19BC-D452-5687-374F-CD0AA3103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5D71E-B190-49F5-48B4-F58BFDA7D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6C77-A85A-7771-EFF3-EF9EFBB0DA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261658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9BC5-51EB-7243-FCA3-CAF55295D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1A670-A3C7-CCD1-8865-77BA50FFD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F17909-D634-D22D-3B99-1BAC9D7A9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1A0FB-E5B2-88BF-8008-C284DAB81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606E-C0AC-D336-30D3-2CA6525B9A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96971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D4629-6D88-0A72-778C-FC7F45D76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806F3-D318-0D11-68A9-5D4A840B8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0AC6D-61BF-3BEF-557E-B88FD0398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42A06-00E3-2DEC-78B3-D471DA482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9F2DB-6442-4320-B2F9-F8CC3AB937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81264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C863E-89AD-E29F-CE53-DBD6360F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080ED-1C5A-A890-266C-F2479F41A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C02E3-CE4D-9FB2-B4EA-70BB16E8E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4D1B0-CC18-AE86-12DB-CD55942BA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8527-4AD2-360B-DDBA-0F82B9B0CA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177225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874D8-A130-4D61-D724-38DED223D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1FD2C-78F5-3800-436F-C13218EE2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34F124-0A38-1529-429E-86574348C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65200-1710-5465-C020-86B643A9B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1F58E-23BA-7453-DE72-D81D8BBBE3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038290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BEB84-3F67-AADB-0357-D189225D7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6294B-9C21-576B-5DD4-22D4BFF4E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5BC9C-4846-07F7-5432-738FE3044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15431-0AB2-44E3-EAC7-A0DCF722A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9566-98AA-C173-928C-F80D5423BB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65201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6777-267C-34FF-C1D9-6EA0494E0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A1AF1-7CEA-04BE-154B-5C0285A95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7C704-FA52-EE3D-5276-A5581B968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34F37-4CB9-1D8D-8142-463E7D3E3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0D9B7-EFDF-9BF3-5512-912CC5C85D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534140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4A09-5151-A2A4-49AD-E4DD73A5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78E9F-6CA1-B718-EB4F-575DB82E4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579FB-C7FC-1AB2-3463-C29B032BF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326-AB69-E3A3-468A-D479EB206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46662-7EA9-787E-F6DF-0E22D243B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9925366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1CD3E-BD42-636E-1B97-203B8B97F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4659E-765C-DA8D-6823-3F7673032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99EFB-C56B-0217-3806-BC4BACA39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09FF2-F86C-BF12-AFC3-D0D7FD74E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E6D7-F18E-A856-E5FF-2A6D214069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1512117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2FE5-5552-8E78-093F-A7A4E30F8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03A81-5110-9815-C6F1-9FC19A2F0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EED1D-7015-5541-4514-BA1FD23C0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F288F-974A-6ECD-CFA1-23780D1BE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B963-760B-E4FC-D701-08ECE1F014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83671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4099938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83A15-28BE-D373-3958-0A86386F8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B419E2-907B-1BBB-A4BC-5F03F5400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E78DD-579E-2CE8-FCF2-4EDD4E148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9204A-F3D9-52C4-11DA-CA8053AC4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7C4C-4955-86EA-DAFD-358D4F2598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567026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4361C-8541-17BC-B17D-770C1D786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037D2-FD1F-5316-DE78-C24380E51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1432D-2358-C364-C359-4D44149E1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F8CB0-8DEE-1A95-1375-A1CC2EAA8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B2250-66F0-F708-F7A2-A48ABB5940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872383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59D1B-D3F3-2CEE-6429-03764C8A4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430C87-2460-7441-01DB-1D9D74E20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5D6E96-7E2C-EA3D-8231-AFBC628F8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764A2-7674-188B-C9C1-AD4AAE2D6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16734-FE9C-5072-0828-626903622B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013626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DF10-910C-DA8B-71A9-F6A27F01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1EF0D-6220-4511-F632-4E4B4BC77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2E30D-AA79-D6F9-EA98-8BC394246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FF6A-4D95-71A2-C320-E76F89D9C8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59A53-43CA-38D3-40BA-A8403693BD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2475642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A1D01-9B6A-766D-D0D3-A5BCC044E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B9D5E-B826-4DB6-7ECD-EA595CB18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2F136-52B6-A859-CB53-9FCB41505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F793D-64BD-1F29-56D7-3277E79B3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722FA-F553-18EA-E724-38EF420968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693767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6046F-1D5E-65E9-2F59-3864702D1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B3428-0659-8807-80BB-76F2F9409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0BD32-D168-D70D-F0EF-9F3E4432B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7854D-DDC6-97CB-F1AA-E7CD4213E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C3EC-DA77-4D21-9653-02F44E79E4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1566536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2D326-976A-1073-C80C-B53FF8B09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B6251-F952-B27C-7A4B-2B2F66D3F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26A32-A3DB-6BD7-A250-1FCFC99FA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C7247-09F4-66F5-6A77-4CA9BDB5F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A5911-3E0B-6462-AA33-A7723AAB93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354032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7E860-1ABD-3794-5470-4BB58AED6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0BB85-98CF-7232-C386-2C0ADFC6F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10D9E-EA8D-5EFB-1051-BD18F58E1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FF61A-EFAF-5D41-5366-2DC38232D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D97F-50AF-4B43-5A17-3BFF164FCE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499601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D012-895A-ADA3-87D9-EED0C452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D22ABA-D261-E06A-7817-15E48F7B5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2B15D-F3BF-FED6-825E-4D2561B00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3E0FB-FBE4-0E2E-4B9D-E5A373C46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42B1D-59CB-4356-073B-08E0FDEBDF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16855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89381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111569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B38E6-E795-F7A1-039A-0F6637555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E6C44-C6AF-ACFD-8C23-D5CFF7E07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161A2-84E9-6AB4-CC76-8C196B27C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8CF63-7A84-FE50-ECF8-0388142FE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2E461-F61E-765C-B953-3FE6BE70B6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4283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8331A-E487-C9AE-1A84-0D819D74B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6A744-4382-60A8-557E-F3BF3D604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2DB4D-F3F3-6B94-3F79-0A6A83485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0A110-91C3-B105-0674-5A43D5F5B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9EDDC-CBED-8FDE-0ECA-1DCFC8C9A1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6018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6DF66-6118-A976-F52E-75F2DC1E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A40C8-5411-462B-D5E5-729869C9A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22450" y="228600"/>
            <a:ext cx="3213100" cy="18081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98981-BA58-7DFE-72E9-92212E6B0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...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586A-BE51-6555-0DF2-D07508242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E38B8-B0B4-AD41-AC6E-B781F46A9F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BDE7A-997C-C526-5E19-70C3D2ED84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Group Name / DOC ID / Month XX, 2020 / © 2020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16261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pic>
        <p:nvPicPr>
          <p:cNvPr id="7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3077"/>
            <a:ext cx="521589" cy="2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002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18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576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00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41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802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031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2793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126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107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51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118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81942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10987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66" y="201613"/>
            <a:ext cx="4143375" cy="429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328707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6EA6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655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131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2403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5314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301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5046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6001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3749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856627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33088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3"/>
            <a:ext cx="4123944" cy="1309877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658" y="3205697"/>
            <a:ext cx="6405743" cy="1309876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18021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54" y="2315617"/>
            <a:ext cx="1292095" cy="512269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670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pic>
        <p:nvPicPr>
          <p:cNvPr id="6" name="Picture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2553"/>
            <a:ext cx="521589" cy="2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4740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421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r>
              <a:rPr lang="en-US"/>
              <a:t>Fourth level</a:t>
            </a:r>
          </a:p>
          <a:p>
            <a:pPr lvl="1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r>
              <a:rPr lang="en-US"/>
              <a:t>Fourth level</a:t>
            </a:r>
          </a:p>
          <a:p>
            <a:pPr lvl="1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90675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0512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4776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763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287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59481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30128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2191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85603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216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4171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7280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Black rectangle">
            <a:extLst>
              <a:ext uri="{FF2B5EF4-FFF2-40B4-BE49-F238E27FC236}">
                <a16:creationId xmlns:a16="http://schemas.microsoft.com/office/drawing/2014/main" id="{612CE115-19C6-174D-97D1-85AD78D8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1137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68701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23185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47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28101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8362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73942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15566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25068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1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0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9465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26088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59133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81995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59626"/>
            <a:ext cx="1837944" cy="3252216"/>
          </a:xfr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1100"/>
              </a:spcBef>
              <a:defRPr sz="1400"/>
            </a:lvl2pPr>
            <a:lvl3pPr>
              <a:spcBef>
                <a:spcPts val="1100"/>
              </a:spcBef>
              <a:defRPr sz="1400"/>
            </a:lvl3pPr>
            <a:lvl4pPr>
              <a:spcBef>
                <a:spcPts val="1100"/>
              </a:spcBef>
              <a:defRPr sz="1400"/>
            </a:lvl4pPr>
            <a:lvl5pPr>
              <a:spcBef>
                <a:spcPts val="110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788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62634"/>
            <a:ext cx="1837944" cy="3252216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6756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3776"/>
      </p:ext>
    </p:extLst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20891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02480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91773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2"/>
            <a:ext cx="4123944" cy="1309878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C6F2CA-B8B6-BF4F-8900-E2319DA9D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6" y="3209544"/>
            <a:ext cx="6409944" cy="1307592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36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196" y="2312885"/>
            <a:ext cx="1297608" cy="517732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118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pic>
        <p:nvPicPr>
          <p:cNvPr id="7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3077"/>
            <a:ext cx="521589" cy="20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0024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1189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3749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59481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2810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31116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1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3776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31116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99642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17724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184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5764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002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416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3F3F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8026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031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99642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2793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1267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107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5172"/>
      </p:ext>
    </p:extLst>
  </p:cSld>
  <p:clrMapOvr>
    <a:masterClrMapping/>
  </p:clrMapOvr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81942"/>
      </p:ext>
    </p:extLst>
  </p:cSld>
  <p:clrMapOvr>
    <a:masterClrMapping/>
  </p:clrMapOvr>
  <p:hf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10987"/>
      </p:ext>
    </p:extLst>
  </p:cSld>
  <p:clrMapOvr>
    <a:masterClrMapping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66" y="201613"/>
            <a:ext cx="4143375" cy="4294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328707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rgbClr val="6EA6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6557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131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2403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17724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53149"/>
      </p:ext>
    </p:extLst>
  </p:cSld>
  <p:clrMapOvr>
    <a:masterClrMapping/>
  </p:clrMapOvr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2505456" y="1261208"/>
            <a:ext cx="1837944" cy="3234591"/>
          </a:xfrm>
        </p:spPr>
        <p:txBody>
          <a:bodyPr/>
          <a:lstStyle>
            <a:lvl1pPr>
              <a:spcBef>
                <a:spcPts val="300"/>
              </a:spcBef>
              <a:defRPr sz="1000"/>
            </a:lvl1pPr>
            <a:lvl2pPr>
              <a:spcBef>
                <a:spcPts val="300"/>
              </a:spcBef>
              <a:defRPr sz="1000"/>
            </a:lvl2pPr>
            <a:lvl3pPr>
              <a:spcBef>
                <a:spcPts val="300"/>
              </a:spcBef>
              <a:defRPr sz="1000"/>
            </a:lvl3pPr>
            <a:lvl4pPr>
              <a:spcBef>
                <a:spcPts val="300"/>
              </a:spcBef>
              <a:defRPr sz="1000"/>
            </a:lvl4pPr>
            <a:lvl5pPr>
              <a:spcBef>
                <a:spcPts val="3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301"/>
      </p:ext>
    </p:extLst>
  </p:cSld>
  <p:clrMapOvr>
    <a:masterClrMapping/>
  </p:clrMapOvr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5046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60014"/>
      </p:ext>
    </p:extLst>
  </p:cSld>
  <p:clrMapOvr>
    <a:masterClrMapping/>
  </p:clrMapOvr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856627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33088" cy="804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3"/>
            <a:ext cx="4123944" cy="1309877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658" y="3205697"/>
            <a:ext cx="6405743" cy="1309876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18021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54" y="2315617"/>
            <a:ext cx="1292095" cy="512269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AM2025@ICML | July 14, 2025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67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27666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959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6D6E70"/>
        </a:buClr>
        <a:buSzPct val="90000"/>
        <a:buFont typeface="IBM Plex Sans" pitchFamily="2" charset="2"/>
        <a:buNone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IBM Plex Sans" charset="-120"/>
        <a:buChar char="–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IBM Plex Sans" charset="-120"/>
        <a:buChar char="–"/>
        <a:tabLst/>
        <a:defRPr sz="1400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Font typeface="IBM Plex Sans" charset="-120"/>
        <a:buChar char="»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8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9" name="Group 58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078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3918" r:id="rId27"/>
    <p:sldLayoutId id="2147483919" r:id="rId28"/>
    <p:sldLayoutId id="2147483920" r:id="rId29"/>
    <p:sldLayoutId id="2147483921" r:id="rId30"/>
    <p:sldLayoutId id="2147483922" r:id="rId31"/>
    <p:sldLayoutId id="2147483923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tx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90000"/>
        <a:buFont typeface="IBM Plex Sans" pitchFamily="2" charset="2"/>
        <a:buNone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IBM Plex Sans" charset="-120"/>
        <a:buChar char="–"/>
        <a:tabLst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IBM Plex Sans" panose="020B0604020202020204" pitchFamily="34" charset="0"/>
        <a:buChar char="•"/>
        <a:tabLst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IBM Plex Sans" charset="-120"/>
        <a:buChar char="–"/>
        <a:tabLst/>
        <a:defRPr sz="1400" b="0" i="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Font typeface="IBM Plex Sans" charset="-120"/>
        <a:buChar char="»"/>
        <a:tabLst/>
        <a:defRPr sz="1400" b="0" i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8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AM2025@ICML | July 14, 2025</a:t>
            </a:r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27666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  <p:sldLayoutId id="2147483987" r:id="rId27"/>
    <p:sldLayoutId id="2147483988" r:id="rId28"/>
    <p:sldLayoutId id="2147483989" r:id="rId29"/>
    <p:sldLayoutId id="2147483990" r:id="rId30"/>
    <p:sldLayoutId id="2147483991" r:id="rId31"/>
    <p:sldLayoutId id="2147483992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rgbClr val="6D6E70"/>
        </a:buClr>
        <a:buSzPct val="90000"/>
        <a:buFont typeface="IBM Plex Sans" pitchFamily="2" charset="2"/>
        <a:buNone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IBM Plex Sans" charset="-120"/>
        <a:buChar char="–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SzPct val="100000"/>
        <a:buFont typeface="IBM Plex Sans" charset="-120"/>
        <a:buChar char="–"/>
        <a:tabLst/>
        <a:defRPr sz="1400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bg1"/>
        </a:buClr>
        <a:buFont typeface="IBM Plex Sans" charset="-120"/>
        <a:buChar char="»"/>
        <a:tabLst/>
        <a:defRPr sz="1400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8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0.png"/><Relationship Id="rId7" Type="http://schemas.openxmlformats.org/officeDocument/2006/relationships/image" Target="../media/image7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99208" y="1399849"/>
            <a:ext cx="8215303" cy="2794316"/>
          </a:xfrm>
        </p:spPr>
        <p:txBody>
          <a:bodyPr/>
          <a:lstStyle/>
          <a:p>
            <a:r>
              <a:rPr lang="en-US" sz="3600">
                <a:latin typeface="IBM Plex Sans"/>
                <a:cs typeface="Arial"/>
              </a:rPr>
              <a:t>Modern Methods in Associative Memory</a:t>
            </a:r>
            <a:br>
              <a:rPr lang="en-US" sz="3600">
                <a:latin typeface="IBM Plex Sans"/>
                <a:cs typeface="Arial"/>
              </a:rPr>
            </a:br>
            <a:r>
              <a:rPr lang="en-US" sz="3600" b="1">
                <a:latin typeface="IBM Plex Sans"/>
                <a:cs typeface="Arial"/>
              </a:rPr>
              <a:t>AM and Broader ML|AI</a:t>
            </a:r>
            <a:br>
              <a:rPr lang="en-US" sz="3600" b="1">
                <a:latin typeface="IBM Plex Sans"/>
                <a:cs typeface="Arial"/>
              </a:rPr>
            </a:br>
            <a:r>
              <a:rPr lang="en-US" sz="1600">
                <a:latin typeface="IBM Plex Sans"/>
                <a:cs typeface="Arial"/>
              </a:rPr>
              <a:t>—</a:t>
            </a:r>
            <a:br>
              <a:rPr lang="en-US" sz="1600">
                <a:latin typeface="IBM Plex Sans"/>
              </a:rPr>
            </a:br>
            <a:br>
              <a:rPr lang="en-US">
                <a:latin typeface="IBM Plex Sans"/>
                <a:cs typeface="Arial"/>
              </a:rPr>
            </a:br>
            <a:r>
              <a:rPr lang="en-US" sz="1600">
                <a:latin typeface="IBM Plex Sans"/>
                <a:cs typeface="Arial"/>
              </a:rPr>
              <a:t>Parikshit Ram</a:t>
            </a:r>
            <a:br>
              <a:rPr lang="en-US" sz="1600">
                <a:latin typeface="IBM Plex Sans"/>
                <a:cs typeface="Arial"/>
              </a:rPr>
            </a:br>
            <a:r>
              <a:rPr lang="en-US" sz="1600" b="1">
                <a:latin typeface="IBM Plex Sans"/>
                <a:cs typeface="Arial"/>
              </a:rPr>
              <a:t>IBM Research</a:t>
            </a:r>
            <a:endParaRPr lang="en-US" b="1"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91461-2195-8B8F-5480-55C653E9C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AM2025@ICML | July 14, 2025</a:t>
            </a:r>
            <a:endParaRPr lang="en-US">
              <a:latin typeface="IBM Plex Sans"/>
              <a:cs typeface="Arial"/>
            </a:endParaRPr>
          </a:p>
        </p:txBody>
      </p:sp>
      <p:pic>
        <p:nvPicPr>
          <p:cNvPr id="6" name="Picture 5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4FB74880-ECC3-F3F1-EF4D-3755D0D4E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261" y="-1"/>
            <a:ext cx="1328739" cy="1293020"/>
          </a:xfrm>
          <a:prstGeom prst="rect">
            <a:avLst/>
          </a:prstGeom>
        </p:spPr>
      </p:pic>
      <p:pic>
        <p:nvPicPr>
          <p:cNvPr id="7" name="Picture 6" descr="A logo in a circle&#10;&#10;AI-generated content may be incorrect.">
            <a:extLst>
              <a:ext uri="{FF2B5EF4-FFF2-40B4-BE49-F238E27FC236}">
                <a16:creationId xmlns:a16="http://schemas.microsoft.com/office/drawing/2014/main" id="{B2468F68-7BA4-DD69-B511-C143E4389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7" y="-2383"/>
            <a:ext cx="1276350" cy="129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11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44BF8-9058-D16C-5E9D-31553367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3DF2-2A85-4627-DFC2-6AE33AC3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AMs and Kernel Machines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7525C-8FBA-6013-27EA-6CC54EAD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7313B-5C3D-84B4-0374-1E57D92A80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10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5FC6B-44B7-688D-77C4-9BFF6CD0EA75}"/>
              </a:ext>
            </a:extLst>
          </p:cNvPr>
          <p:cNvSpPr txBox="1"/>
          <p:nvPr/>
        </p:nvSpPr>
        <p:spPr>
          <a:xfrm>
            <a:off x="7424139" y="1769996"/>
            <a:ext cx="159120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Kernel sum</a:t>
            </a:r>
          </a:p>
        </p:txBody>
      </p:sp>
      <p:pic>
        <p:nvPicPr>
          <p:cNvPr id="5" name="Picture 4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57EDE1C7-D43F-7BAF-D6FF-8C1EBA86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37" y="804203"/>
            <a:ext cx="3315315" cy="9664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67EE91-5E7C-C57F-9B25-EED504CAD8BF}"/>
              </a:ext>
            </a:extLst>
          </p:cNvPr>
          <p:cNvGrpSpPr/>
          <p:nvPr/>
        </p:nvGrpSpPr>
        <p:grpSpPr>
          <a:xfrm>
            <a:off x="422495" y="803539"/>
            <a:ext cx="8299800" cy="1036569"/>
            <a:chOff x="422495" y="803539"/>
            <a:chExt cx="8299800" cy="10365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3AE732-79AC-BDB5-8C16-D956463F8E21}"/>
                </a:ext>
              </a:extLst>
            </p:cNvPr>
            <p:cNvSpPr txBox="1"/>
            <p:nvPr/>
          </p:nvSpPr>
          <p:spPr>
            <a:xfrm>
              <a:off x="422495" y="803539"/>
              <a:ext cx="8299800" cy="5022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  <a:buFont typeface="Calibri,Sans-Serif"/>
              </a:pPr>
              <a:r>
                <a:rPr lang="en-US" sz="2000">
                  <a:latin typeface="IBM Plex Sans"/>
                  <a:ea typeface="IBM Plex Sans" charset="0"/>
                  <a:cs typeface="IBM Plex Sans" charset="0"/>
                </a:rPr>
                <a:t>Kernel machines</a:t>
              </a:r>
              <a:endParaRPr lang="en-US">
                <a:cs typeface="Arial" panose="020B0604020202020204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F07681-8E94-07EA-AC9B-B66F214F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19" y="1321578"/>
              <a:ext cx="4670324" cy="51853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1A4E63-B04E-7CCA-9DED-9A7E4543721D}"/>
              </a:ext>
            </a:extLst>
          </p:cNvPr>
          <p:cNvGrpSpPr/>
          <p:nvPr/>
        </p:nvGrpSpPr>
        <p:grpSpPr>
          <a:xfrm>
            <a:off x="422495" y="2132276"/>
            <a:ext cx="8299800" cy="2322025"/>
            <a:chOff x="422495" y="2132276"/>
            <a:chExt cx="8299800" cy="23220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B31861-A79C-3808-C14E-EA7A90A8FCCB}"/>
                </a:ext>
              </a:extLst>
            </p:cNvPr>
            <p:cNvSpPr txBox="1"/>
            <p:nvPr/>
          </p:nvSpPr>
          <p:spPr>
            <a:xfrm>
              <a:off x="422495" y="2132276"/>
              <a:ext cx="8299800" cy="5022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>
                  <a:latin typeface="IBM Plex Sans"/>
                </a:rPr>
                <a:t>Associative Memory networks</a:t>
              </a:r>
              <a:endParaRPr lang="en-US"/>
            </a:p>
          </p:txBody>
        </p:sp>
        <p:pic>
          <p:nvPicPr>
            <p:cNvPr id="12" name="Picture 11" descr="A math equations and formulas&#10;&#10;AI-generated content may be incorrect.">
              <a:extLst>
                <a:ext uri="{FF2B5EF4-FFF2-40B4-BE49-F238E27FC236}">
                  <a16:creationId xmlns:a16="http://schemas.microsoft.com/office/drawing/2014/main" id="{1B28DE66-0B12-4776-6230-507B9347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787" y="2682305"/>
              <a:ext cx="6936582" cy="1771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09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03D99-980B-4F96-F129-D0970611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54BB-FDDC-A33C-4CB4-51C37C58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AMs and Kernel Machines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B5147-F985-92BE-E56E-F4C3E41F98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EA94A-B534-3E25-28E0-94615279E1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11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A7846D-6C6C-6D76-8587-19D05835B27A}"/>
              </a:ext>
            </a:extLst>
          </p:cNvPr>
          <p:cNvSpPr txBox="1"/>
          <p:nvPr/>
        </p:nvSpPr>
        <p:spPr>
          <a:xfrm>
            <a:off x="422495" y="803539"/>
            <a:ext cx="8299800" cy="5022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</a:rPr>
              <a:t>Kernel machines</a:t>
            </a:r>
          </a:p>
        </p:txBody>
      </p:sp>
      <p:pic>
        <p:nvPicPr>
          <p:cNvPr id="6" name="Picture 5" descr="A close-up of a mathematical equation&#10;&#10;AI-generated content may be incorrect.">
            <a:extLst>
              <a:ext uri="{FF2B5EF4-FFF2-40B4-BE49-F238E27FC236}">
                <a16:creationId xmlns:a16="http://schemas.microsoft.com/office/drawing/2014/main" id="{3F93DF0B-DAAE-4682-7711-9A26B265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1" y="1795535"/>
            <a:ext cx="8422482" cy="1652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EC237-3185-DD46-48BD-3232A588C49D}"/>
              </a:ext>
            </a:extLst>
          </p:cNvPr>
          <p:cNvSpPr txBox="1"/>
          <p:nvPr/>
        </p:nvSpPr>
        <p:spPr>
          <a:xfrm>
            <a:off x="5231246" y="3452943"/>
            <a:ext cx="355434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Kernel machines can  compute the</a:t>
            </a:r>
            <a:r>
              <a:rPr lang="en-US" sz="2000" b="1">
                <a:latin typeface="IBM Plex Sans"/>
              </a:rPr>
              <a:t> expectation of the conditional distribution.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FB8A663-E597-BDB5-D02B-D0A0CE8AEA0F}"/>
              </a:ext>
            </a:extLst>
          </p:cNvPr>
          <p:cNvSpPr/>
          <p:nvPr/>
        </p:nvSpPr>
        <p:spPr bwMode="auto">
          <a:xfrm>
            <a:off x="2232565" y="2143697"/>
            <a:ext cx="699802" cy="427482"/>
          </a:xfrm>
          <a:prstGeom prst="rightArrow">
            <a:avLst/>
          </a:prstGeom>
          <a:solidFill>
            <a:schemeClr val="accent1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326DC84-4AB4-C2BC-89E1-845989954893}"/>
              </a:ext>
            </a:extLst>
          </p:cNvPr>
          <p:cNvSpPr/>
          <p:nvPr/>
        </p:nvSpPr>
        <p:spPr bwMode="auto">
          <a:xfrm>
            <a:off x="5225795" y="2143697"/>
            <a:ext cx="699802" cy="427482"/>
          </a:xfrm>
          <a:prstGeom prst="rightArrow">
            <a:avLst/>
          </a:prstGeom>
          <a:solidFill>
            <a:schemeClr val="accent1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7B445-ACFE-D648-ED85-7625A6AD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99634-C044-F5DB-35DD-81D00441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288528"/>
            <a:ext cx="7086601" cy="2437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57452-E668-BB6E-0870-C0A4A75F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AMs and Kernel Machines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E318-B537-3409-7852-AAD79077D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C0167-90BE-581D-FBAE-54F5D57BCE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12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D0A7C-C7EA-7215-24A3-4882B281B6DF}"/>
              </a:ext>
            </a:extLst>
          </p:cNvPr>
          <p:cNvSpPr txBox="1"/>
          <p:nvPr/>
        </p:nvSpPr>
        <p:spPr>
          <a:xfrm>
            <a:off x="422495" y="803539"/>
            <a:ext cx="8299800" cy="5022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</a:rPr>
              <a:t>Associative Memory networks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4F668-A145-1BE3-5BD6-ED4CF575BDBD}"/>
              </a:ext>
            </a:extLst>
          </p:cNvPr>
          <p:cNvSpPr txBox="1"/>
          <p:nvPr/>
        </p:nvSpPr>
        <p:spPr>
          <a:xfrm>
            <a:off x="4166827" y="3667255"/>
            <a:ext cx="394010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AM networks can find the</a:t>
            </a:r>
            <a:r>
              <a:rPr lang="en-US" sz="2000" b="1">
                <a:latin typeface="IBM Plex Sans"/>
              </a:rPr>
              <a:t> modes of the conditional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078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2F1E-7468-4EBE-364C-4D26B0A57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C702-F48F-27E7-EC22-C7BEA41A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AMs and Kernel Machines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87AEB-E69B-855D-F514-17C49F5261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B0DD2-918F-1F11-214A-89FA66F49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13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1F05B-A87D-B062-E140-DFC6D49514C3}"/>
              </a:ext>
            </a:extLst>
          </p:cNvPr>
          <p:cNvSpPr txBox="1"/>
          <p:nvPr/>
        </p:nvSpPr>
        <p:spPr>
          <a:xfrm>
            <a:off x="7424139" y="1769996"/>
            <a:ext cx="159120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Kernel sum</a:t>
            </a:r>
          </a:p>
        </p:txBody>
      </p:sp>
      <p:pic>
        <p:nvPicPr>
          <p:cNvPr id="5" name="Picture 4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0B2E6CC1-EF21-5E5E-A2C9-CE28E377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37" y="804203"/>
            <a:ext cx="3315315" cy="966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BFBF8-5254-B07B-6017-D7B1CDC41618}"/>
              </a:ext>
            </a:extLst>
          </p:cNvPr>
          <p:cNvSpPr txBox="1"/>
          <p:nvPr/>
        </p:nvSpPr>
        <p:spPr>
          <a:xfrm>
            <a:off x="422495" y="803539"/>
            <a:ext cx="5978082" cy="28105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Both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nonparametric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Kernel machines</a:t>
            </a: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b="1" i="1">
                <a:latin typeface="IBM Plex Sans"/>
                <a:ea typeface="IBM Plex Sans" charset="0"/>
                <a:cs typeface="IBM Plex Sans" charset="0"/>
              </a:rPr>
              <a:t>O(KD)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storage and </a:t>
            </a:r>
            <a:r>
              <a:rPr lang="en-US" sz="2000" b="1" i="1">
                <a:latin typeface="IBM Plex Sans"/>
                <a:ea typeface="IBM Plex Sans" charset="0"/>
                <a:cs typeface="IBM Plex Sans" charset="0"/>
              </a:rPr>
              <a:t>O(KD)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time per inference</a:t>
            </a:r>
            <a:endParaRPr lang="en-US">
              <a:latin typeface="Arial" panose="020B0604020202020204"/>
              <a:ea typeface="IBM Plex Sans" charset="0"/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Associative Memory networks</a:t>
            </a:r>
            <a:endParaRPr lang="en-US">
              <a:latin typeface="Arial" panose="020B0604020202020204"/>
              <a:ea typeface="IBM Plex Sans" charset="0"/>
              <a:cs typeface="Arial" panose="020B0604020202020204"/>
            </a:endParaRP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b="1" i="1">
                <a:latin typeface="IBM Plex Sans"/>
                <a:ea typeface="IBM Plex Sans" charset="0"/>
                <a:cs typeface="IBM Plex Sans" charset="0"/>
              </a:rPr>
              <a:t>O(KD)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storage and </a:t>
            </a:r>
            <a:r>
              <a:rPr lang="en-US" sz="2000" b="1" i="1">
                <a:latin typeface="IBM Plex Sans"/>
                <a:ea typeface="IBM Plex Sans" charset="0"/>
                <a:cs typeface="IBM Plex Sans" charset="0"/>
              </a:rPr>
              <a:t>O(KDT)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time per inference for a </a:t>
            </a:r>
            <a:r>
              <a:rPr lang="en-US" sz="2000" b="1" i="1">
                <a:latin typeface="IBM Plex Sans"/>
                <a:ea typeface="IBM Plex Sans" charset="0"/>
                <a:cs typeface="IBM Plex Sans" charset="0"/>
              </a:rPr>
              <a:t>T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-layer AM network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9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92F20-62EC-9996-81D5-904555BBC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30D7-51D7-44D6-F572-AC8E9F1E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Opportunities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D557D7-CB74-61B0-CEF0-94EDA27B33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DF173-91BF-9D0A-AA85-2661DD20B4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14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3FD3B0-4CDA-F215-7E5D-1901B0276FD6}"/>
              </a:ext>
            </a:extLst>
          </p:cNvPr>
          <p:cNvSpPr txBox="1"/>
          <p:nvPr/>
        </p:nvSpPr>
        <p:spPr>
          <a:xfrm>
            <a:off x="422495" y="803539"/>
            <a:ext cx="8385525" cy="3735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Can we draw inspiration from the rich literature on kernel machines?</a:t>
            </a:r>
            <a:endParaRPr lang="en-US"/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How can we adapt techniques for </a:t>
            </a:r>
            <a:r>
              <a:rPr lang="en-US" sz="2000" b="1">
                <a:latin typeface="IBM Plex Sans"/>
              </a:rPr>
              <a:t>efficient kernel machines</a:t>
            </a:r>
            <a:r>
              <a:rPr lang="en-US" sz="2000">
                <a:latin typeface="IBM Plex Sans"/>
              </a:rPr>
              <a:t> to AM?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How can we utilize the various </a:t>
            </a:r>
            <a:r>
              <a:rPr lang="en-US" sz="2000" b="1">
                <a:latin typeface="IBM Plex Sans"/>
              </a:rPr>
              <a:t>domain-specific kernels</a:t>
            </a:r>
            <a:r>
              <a:rPr lang="en-US" sz="2000">
                <a:latin typeface="IBM Plex Sans"/>
              </a:rPr>
              <a:t>  with </a:t>
            </a:r>
            <a:r>
              <a:rPr lang="en-US" sz="2000" b="1">
                <a:latin typeface="IBM Plex Sans"/>
              </a:rPr>
              <a:t>unique properties </a:t>
            </a:r>
            <a:r>
              <a:rPr lang="en-US" sz="2000">
                <a:latin typeface="IBM Plex Sans"/>
              </a:rPr>
              <a:t>to design </a:t>
            </a:r>
            <a:r>
              <a:rPr lang="en-US" sz="2000" b="1">
                <a:latin typeface="IBM Plex Sans"/>
              </a:rPr>
              <a:t>novel energy functions,</a:t>
            </a:r>
            <a:r>
              <a:rPr lang="en-US" sz="2000">
                <a:latin typeface="IBM Plex Sans"/>
              </a:rPr>
              <a:t> and how do these properties translate to AMs?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What can we do with this </a:t>
            </a:r>
            <a:r>
              <a:rPr lang="en-US" sz="2000" b="1">
                <a:latin typeface="IBM Plex Sans"/>
              </a:rPr>
              <a:t>"mode-finding" capability</a:t>
            </a:r>
            <a:r>
              <a:rPr lang="en-US" sz="2000">
                <a:latin typeface="IBM Plex Sans"/>
              </a:rPr>
              <a:t> of AMs?</a:t>
            </a:r>
          </a:p>
          <a:p>
            <a:pPr>
              <a:lnSpc>
                <a:spcPct val="150000"/>
              </a:lnSpc>
            </a:pPr>
            <a:r>
              <a:rPr lang="en-US" sz="2000" i="1">
                <a:latin typeface="IBM Plex Sans"/>
              </a:rPr>
              <a:t>Are there other such connections?</a:t>
            </a:r>
          </a:p>
          <a:p>
            <a:pPr>
              <a:lnSpc>
                <a:spcPct val="150000"/>
              </a:lnSpc>
            </a:pPr>
            <a:r>
              <a:rPr lang="en-US" sz="2000" i="1">
                <a:latin typeface="IBM Plex Sans"/>
              </a:rPr>
              <a:t>How can AMs be used for other ML problems?</a:t>
            </a:r>
          </a:p>
        </p:txBody>
      </p:sp>
    </p:spTree>
    <p:extLst>
      <p:ext uri="{BB962C8B-B14F-4D97-AF65-F5344CB8AC3E}">
        <p14:creationId xmlns:p14="http://schemas.microsoft.com/office/powerpoint/2010/main" val="79837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D1094-8923-B886-BE3A-BFCFB15D3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539F-3726-0EEF-C7C9-578448CE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Opportunities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10CCF-57CB-F369-4578-F33929868E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9E771-3049-3020-2967-FF1B92172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15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A7081-9C68-D53B-50DC-B0A8CA1F9B6A}"/>
              </a:ext>
            </a:extLst>
          </p:cNvPr>
          <p:cNvSpPr txBox="1"/>
          <p:nvPr/>
        </p:nvSpPr>
        <p:spPr>
          <a:xfrm>
            <a:off x="422495" y="803539"/>
            <a:ext cx="8385525" cy="1887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</a:rPr>
              <a:t>Inspiration for Kernel Machines</a:t>
            </a:r>
            <a:endParaRPr lang="en-US"/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Efficiency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Mode-finding Capabilities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Novel Energy Functions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92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C6039-FE27-03DE-383B-868087C26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92E8-21F0-A3CC-DA68-A7B773425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Opportunities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DB29C-5D0C-8A29-0ECB-8C37E2307D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19B9E-32E6-2C7B-798A-35207431DC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16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7EE8C-A01A-2444-9B70-208DE35ED452}"/>
              </a:ext>
            </a:extLst>
          </p:cNvPr>
          <p:cNvSpPr txBox="1"/>
          <p:nvPr/>
        </p:nvSpPr>
        <p:spPr>
          <a:xfrm>
            <a:off x="422495" y="803539"/>
            <a:ext cx="8385525" cy="1887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</a:rPr>
              <a:t>Inspiration for Kernel Machines</a:t>
            </a:r>
            <a:endParaRPr lang="en-US"/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 b="1">
                <a:latin typeface="IBM Plex Sans"/>
              </a:rPr>
              <a:t>Efficiency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Mode-finding Capabilities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Novel Energy Functions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E51F-8C3B-D279-C5CA-BD427BEA1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170944-A8D9-7213-E9FE-5AB18DBD0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29" y="1098456"/>
            <a:ext cx="4903939" cy="1033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801BAD-B7E6-5C6B-5745-3D50E410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8252335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Memory Capacity &amp; Storage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905D1-5538-E8D8-788B-E09BC0F01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5E761-806E-439F-7294-D10796AA977E}"/>
              </a:ext>
            </a:extLst>
          </p:cNvPr>
          <p:cNvSpPr txBox="1"/>
          <p:nvPr/>
        </p:nvSpPr>
        <p:spPr>
          <a:xfrm>
            <a:off x="5400521" y="1676563"/>
            <a:ext cx="3376394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  <a:cs typeface="Arial" panose="020B0604020202020204"/>
              </a:rPr>
              <a:t>Classical Hopfield energy</a:t>
            </a:r>
          </a:p>
          <a:p>
            <a:endParaRPr lang="en-US" sz="2000">
              <a:latin typeface="IBM Plex Sans"/>
              <a:cs typeface="Arial" panose="020B0604020202020204"/>
            </a:endParaRPr>
          </a:p>
          <a:p>
            <a:r>
              <a:rPr lang="en-US" sz="2000">
                <a:latin typeface="IBM Plex Sans"/>
                <a:cs typeface="Arial" panose="020B0604020202020204"/>
              </a:rPr>
              <a:t>Disentangles number of memories from the number of model parameters needed to store them</a:t>
            </a:r>
            <a:endParaRPr lang="en-US"/>
          </a:p>
          <a:p>
            <a:endParaRPr lang="en-US" sz="2000" b="1">
              <a:latin typeface="IBM Plex Sans"/>
              <a:cs typeface="Arial" panose="020B0604020202020204"/>
            </a:endParaRPr>
          </a:p>
          <a:p>
            <a:r>
              <a:rPr lang="en-US" sz="2000" b="1">
                <a:latin typeface="IBM Plex Sans"/>
                <a:cs typeface="Arial" panose="020B0604020202020204"/>
              </a:rPr>
              <a:t>(sub)Linear capacity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9D6CCF-70C1-54DA-07C4-ECDBD9D9D953}"/>
              </a:ext>
            </a:extLst>
          </p:cNvPr>
          <p:cNvSpPr/>
          <p:nvPr/>
        </p:nvSpPr>
        <p:spPr bwMode="auto">
          <a:xfrm>
            <a:off x="5399852" y="1107687"/>
            <a:ext cx="3379999" cy="3132218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99C357-8030-614E-BBCF-889C79BB7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17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4" name="Picture 13" descr="A black arrow pointing to a face&#10;&#10;AI-generated content may be incorrect.">
            <a:extLst>
              <a:ext uri="{FF2B5EF4-FFF2-40B4-BE49-F238E27FC236}">
                <a16:creationId xmlns:a16="http://schemas.microsoft.com/office/drawing/2014/main" id="{96C07993-5131-A7B8-92F1-31BF0FE1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601" y="1174764"/>
            <a:ext cx="2532213" cy="494223"/>
          </a:xfrm>
          <a:prstGeom prst="rect">
            <a:avLst/>
          </a:prstGeom>
        </p:spPr>
      </p:pic>
      <p:pic>
        <p:nvPicPr>
          <p:cNvPr id="16" name="Picture 15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A95B1AA8-D946-C765-FD48-BBDC86D29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70" y="2218651"/>
            <a:ext cx="2553419" cy="1135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96492-A3A5-CD65-A4B7-9010CFFAA8B0}"/>
              </a:ext>
            </a:extLst>
          </p:cNvPr>
          <p:cNvSpPr txBox="1"/>
          <p:nvPr/>
        </p:nvSpPr>
        <p:spPr>
          <a:xfrm>
            <a:off x="1372590" y="4748047"/>
            <a:ext cx="732963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Hopfield. "</a:t>
            </a:r>
            <a:r>
              <a:rPr lang="en-US" sz="11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Neural Networks and Physical Systems with Emergent Collective Computational Abilities.</a:t>
            </a:r>
            <a:r>
              <a:rPr lang="en-US" sz="11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PNAS 1982.</a:t>
            </a:r>
            <a:endParaRPr lang="en-US" sz="11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6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4C5BB-F364-3362-3B66-B39494207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2ECF-2155-DB42-487D-6D660CBD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8252335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Memory Capacity &amp; Storage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59564-4BB4-AB16-03C1-30A8467318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63DF6-3C7E-EA5A-1170-10A6CDE9D941}"/>
              </a:ext>
            </a:extLst>
          </p:cNvPr>
          <p:cNvSpPr txBox="1"/>
          <p:nvPr/>
        </p:nvSpPr>
        <p:spPr>
          <a:xfrm>
            <a:off x="5250503" y="2176625"/>
            <a:ext cx="269059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  <a:cs typeface="Arial" panose="020B0604020202020204"/>
              </a:rPr>
              <a:t>Log-sum-exp energy</a:t>
            </a:r>
          </a:p>
          <a:p>
            <a:endParaRPr lang="en-US" sz="2000">
              <a:latin typeface="IBM Plex Sans"/>
              <a:cs typeface="Arial" panose="020B0604020202020204"/>
            </a:endParaRPr>
          </a:p>
          <a:p>
            <a:r>
              <a:rPr lang="en-US" sz="2000">
                <a:latin typeface="IBM Plex Sans"/>
                <a:cs typeface="Arial" panose="020B0604020202020204"/>
              </a:rPr>
              <a:t>Need all memories to compute the energy</a:t>
            </a:r>
            <a:endParaRPr lang="en-US"/>
          </a:p>
          <a:p>
            <a:endParaRPr lang="en-US" sz="2000">
              <a:latin typeface="IBM Plex Sans"/>
              <a:cs typeface="Arial" panose="020B0604020202020204"/>
            </a:endParaRPr>
          </a:p>
          <a:p>
            <a:r>
              <a:rPr lang="en-US" sz="2000" b="1">
                <a:latin typeface="IBM Plex Sans"/>
                <a:cs typeface="Arial" panose="020B0604020202020204"/>
              </a:rPr>
              <a:t>Exponential capacity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E1129D-3BF7-B646-F64D-3EB6CB8E8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18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4" name="Picture 3" descr="A black and white symbol&#10;&#10;AI-generated content may be incorrect.">
            <a:extLst>
              <a:ext uri="{FF2B5EF4-FFF2-40B4-BE49-F238E27FC236}">
                <a16:creationId xmlns:a16="http://schemas.microsoft.com/office/drawing/2014/main" id="{536D6155-35E7-A4FC-EAEA-0E6FBB4B4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5" y="940494"/>
            <a:ext cx="7215187" cy="1240830"/>
          </a:xfrm>
          <a:prstGeom prst="rect">
            <a:avLst/>
          </a:prstGeom>
        </p:spPr>
      </p:pic>
      <p:pic>
        <p:nvPicPr>
          <p:cNvPr id="5" name="Picture 4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9474DC7D-B83B-9A11-C380-595A20679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3" y="2516982"/>
            <a:ext cx="4562475" cy="688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7321D-AB24-1F5C-AD51-5A209509A4A7}"/>
              </a:ext>
            </a:extLst>
          </p:cNvPr>
          <p:cNvSpPr txBox="1"/>
          <p:nvPr/>
        </p:nvSpPr>
        <p:spPr>
          <a:xfrm>
            <a:off x="1472602" y="4748047"/>
            <a:ext cx="732963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Demircigil</a:t>
            </a:r>
            <a:r>
              <a:rPr lang="en-US" sz="11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et al. "</a:t>
            </a:r>
            <a:r>
              <a:rPr lang="en-US" sz="11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On a Model of Associative Memory with Huge Storage Capacity.</a:t>
            </a:r>
            <a:r>
              <a:rPr lang="en-US" sz="11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J. Statistical Physics. 2017.</a:t>
            </a:r>
            <a:endParaRPr lang="en-US" sz="11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mathematical equations&#10;&#10;AI-generated content may be incorrect.">
            <a:extLst>
              <a:ext uri="{FF2B5EF4-FFF2-40B4-BE49-F238E27FC236}">
                <a16:creationId xmlns:a16="http://schemas.microsoft.com/office/drawing/2014/main" id="{BDD3CE87-C5DB-FBA8-E361-EC44EF66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80" y="1185862"/>
            <a:ext cx="3960021" cy="3021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88D22-2748-7BC7-B0B9-8519BAC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" y="201168"/>
            <a:ext cx="8519598" cy="768954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Kernel Feature Maps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004A9-F635-0ECF-88DD-A311E8ED7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62C23-50FC-63A1-FC1E-3EFC09617ABC}"/>
              </a:ext>
            </a:extLst>
          </p:cNvPr>
          <p:cNvSpPr txBox="1"/>
          <p:nvPr/>
        </p:nvSpPr>
        <p:spPr>
          <a:xfrm>
            <a:off x="3395962" y="4208327"/>
            <a:ext cx="525174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70C0"/>
                </a:solidFill>
                <a:latin typeface="IBM Plex Sans"/>
              </a:rPr>
              <a:t>DrDAM</a:t>
            </a:r>
            <a:r>
              <a:rPr lang="en-US" sz="2000">
                <a:latin typeface="IBM Plex Sans"/>
              </a:rPr>
              <a:t> Distributed representation </a:t>
            </a:r>
            <a:r>
              <a:rPr lang="en-US" sz="2000" err="1">
                <a:latin typeface="IBM Plex Sans"/>
              </a:rPr>
              <a:t>DenseAM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C7D3C-A75B-F97C-0445-92CE011D08D1}"/>
              </a:ext>
            </a:extLst>
          </p:cNvPr>
          <p:cNvSpPr txBox="1"/>
          <p:nvPr/>
        </p:nvSpPr>
        <p:spPr>
          <a:xfrm>
            <a:off x="1608333" y="4740905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808D1-961F-94A1-9D64-E07E0C53ADBD}"/>
              </a:ext>
            </a:extLst>
          </p:cNvPr>
          <p:cNvGrpSpPr/>
          <p:nvPr/>
        </p:nvGrpSpPr>
        <p:grpSpPr>
          <a:xfrm>
            <a:off x="6519325" y="2514196"/>
            <a:ext cx="1574950" cy="1632055"/>
            <a:chOff x="7105112" y="3350015"/>
            <a:chExt cx="1574950" cy="163205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859E62F-C768-6C4F-F6EA-F73A2711A3D5}"/>
                </a:ext>
              </a:extLst>
            </p:cNvPr>
            <p:cNvSpPr/>
            <p:nvPr/>
          </p:nvSpPr>
          <p:spPr bwMode="auto">
            <a:xfrm>
              <a:off x="7327871" y="3350015"/>
              <a:ext cx="1352191" cy="1011447"/>
            </a:xfrm>
            <a:prstGeom prst="roundRect">
              <a:avLst/>
            </a:prstGeom>
            <a:solidFill>
              <a:srgbClr val="CFE0FF">
                <a:alpha val="40000"/>
              </a:srgbClr>
            </a:solidFill>
            <a:ln w="1905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C20FD85-2E87-6B67-2119-3DA20F76A9B6}"/>
                </a:ext>
              </a:extLst>
            </p:cNvPr>
            <p:cNvSpPr/>
            <p:nvPr/>
          </p:nvSpPr>
          <p:spPr bwMode="auto">
            <a:xfrm>
              <a:off x="7105112" y="4567283"/>
              <a:ext cx="303318" cy="414787"/>
            </a:xfrm>
            <a:prstGeom prst="roundRect">
              <a:avLst/>
            </a:prstGeom>
            <a:solidFill>
              <a:srgbClr val="CFE0FF">
                <a:alpha val="40000"/>
              </a:srgbClr>
            </a:solidFill>
            <a:ln w="1905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5E5DD-46AA-B8AC-11F2-740016B33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19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83D9E4-C22A-25EB-93E0-D702E9CDE2D8}"/>
              </a:ext>
            </a:extLst>
          </p:cNvPr>
          <p:cNvGrpSpPr/>
          <p:nvPr/>
        </p:nvGrpSpPr>
        <p:grpSpPr>
          <a:xfrm>
            <a:off x="231551" y="785233"/>
            <a:ext cx="4989355" cy="1571175"/>
            <a:chOff x="231551" y="785233"/>
            <a:chExt cx="4989355" cy="15711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479A20-45B2-A419-C24B-98AE331E1521}"/>
                </a:ext>
              </a:extLst>
            </p:cNvPr>
            <p:cNvSpPr txBox="1"/>
            <p:nvPr/>
          </p:nvSpPr>
          <p:spPr>
            <a:xfrm>
              <a:off x="231551" y="785233"/>
              <a:ext cx="4989355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err="1">
                  <a:solidFill>
                    <a:schemeClr val="accent4">
                      <a:lumMod val="76000"/>
                    </a:schemeClr>
                  </a:solidFill>
                  <a:latin typeface="IBM Plex Sans"/>
                </a:rPr>
                <a:t>MrDAM</a:t>
              </a:r>
              <a:r>
                <a:rPr lang="en-US" sz="2000">
                  <a:latin typeface="IBM Plex Sans"/>
                </a:rPr>
                <a:t> Memory representation </a:t>
              </a:r>
              <a:r>
                <a:rPr lang="en-US" sz="2000" err="1">
                  <a:latin typeface="IBM Plex Sans"/>
                </a:rPr>
                <a:t>DenseAM</a:t>
              </a:r>
            </a:p>
          </p:txBody>
        </p:sp>
        <p:pic>
          <p:nvPicPr>
            <p:cNvPr id="11" name="Picture 10" descr="A mathematical equation with a square and a square with a square and a square with a square and a square with a square and a square with a square and a square with a square and a square&#10;&#10;AI-generated content may be incorrect.">
              <a:extLst>
                <a:ext uri="{FF2B5EF4-FFF2-40B4-BE49-F238E27FC236}">
                  <a16:creationId xmlns:a16="http://schemas.microsoft.com/office/drawing/2014/main" id="{FE577E88-28CA-2951-D8CC-4E2EE638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956" y="1182821"/>
              <a:ext cx="4115415" cy="11735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04DD7-8201-06B5-2A1F-20B7153B75A8}"/>
              </a:ext>
            </a:extLst>
          </p:cNvPr>
          <p:cNvGrpSpPr/>
          <p:nvPr/>
        </p:nvGrpSpPr>
        <p:grpSpPr>
          <a:xfrm>
            <a:off x="229614" y="2446602"/>
            <a:ext cx="3680399" cy="1642004"/>
            <a:chOff x="229614" y="2446602"/>
            <a:chExt cx="3680399" cy="1642004"/>
          </a:xfrm>
        </p:grpSpPr>
        <p:pic>
          <p:nvPicPr>
            <p:cNvPr id="12" name="Picture 11" descr="A close-up of symbols&#10;&#10;AI-generated content may be incorrect.">
              <a:extLst>
                <a:ext uri="{FF2B5EF4-FFF2-40B4-BE49-F238E27FC236}">
                  <a16:creationId xmlns:a16="http://schemas.microsoft.com/office/drawing/2014/main" id="{ED010C35-3028-2A36-D328-5666383F3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232" y="2912268"/>
              <a:ext cx="3583781" cy="11763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494A82-E4DD-4C09-6E45-3AA191CFACCA}"/>
                </a:ext>
              </a:extLst>
            </p:cNvPr>
            <p:cNvSpPr txBox="1"/>
            <p:nvPr/>
          </p:nvSpPr>
          <p:spPr>
            <a:xfrm>
              <a:off x="229614" y="2446602"/>
              <a:ext cx="2499075" cy="50225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>
                  <a:latin typeface="IBM Plex Sans"/>
                </a:rPr>
                <a:t>Explicit feature map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80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A215-4E03-0520-B81B-32021EA30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72" y="348729"/>
            <a:ext cx="4299395" cy="4316063"/>
          </a:xfrm>
        </p:spPr>
        <p:txBody>
          <a:bodyPr/>
          <a:lstStyle/>
          <a:p>
            <a:r>
              <a:rPr lang="en-US" sz="3200" b="1">
                <a:latin typeface="IBM Plex Sans"/>
                <a:cs typeface="Arial"/>
              </a:rPr>
              <a:t>How to think about Associative  Memory Networks as a Machine Learning Model?</a:t>
            </a:r>
            <a:r>
              <a:rPr lang="en-US" sz="3200">
                <a:latin typeface="IBM Plex Sans"/>
                <a:cs typeface="Arial"/>
              </a:rPr>
              <a:t> </a:t>
            </a:r>
            <a:br>
              <a:rPr lang="en-US" sz="3200">
                <a:latin typeface="IBM Plex Sans"/>
                <a:cs typeface="Arial"/>
              </a:rPr>
            </a:br>
            <a:br>
              <a:rPr lang="en-US" sz="3200">
                <a:latin typeface="IBM Plex Sans"/>
                <a:cs typeface="Arial"/>
              </a:rPr>
            </a:br>
            <a:r>
              <a:rPr lang="en-US" sz="3200" b="1">
                <a:latin typeface="IBM Plex Sans"/>
                <a:cs typeface="Arial"/>
              </a:rPr>
              <a:t>How to use them for standard Machine Learning tasks?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96550-C92C-140B-1564-B6DF72251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AM2025@ICML | July 14,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41CDB-D2C6-EC83-4813-C6209B7FD4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latin typeface="IBM Plex Sans"/>
              </a:rPr>
              <a:pPr/>
              <a:t>2</a:t>
            </a:fld>
            <a:endParaRPr lang="en-US" sz="1000">
              <a:latin typeface="IBM Plex Sans"/>
            </a:endParaRPr>
          </a:p>
        </p:txBody>
      </p:sp>
      <p:pic>
        <p:nvPicPr>
          <p:cNvPr id="5" name="Picture 4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0C60C138-048A-1555-2C05-E09CB236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765" y="350274"/>
            <a:ext cx="2236839" cy="2221476"/>
          </a:xfrm>
          <a:prstGeom prst="rect">
            <a:avLst/>
          </a:prstGeom>
        </p:spPr>
      </p:pic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8E0786AA-9404-869C-48F9-15D4BB27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128" y="2741951"/>
            <a:ext cx="4452170" cy="181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3B7ABB-34AA-EB8E-6E2E-0440B2B0F144}"/>
              </a:ext>
            </a:extLst>
          </p:cNvPr>
          <p:cNvSpPr txBox="1"/>
          <p:nvPr/>
        </p:nvSpPr>
        <p:spPr>
          <a:xfrm>
            <a:off x="2489889" y="4733794"/>
            <a:ext cx="45221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Krotov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, et al. "</a:t>
            </a:r>
            <a:r>
              <a:rPr lang="en-US" sz="1200" i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Modern Methods in Associative Memory.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" 2025.</a:t>
            </a:r>
            <a:endParaRPr lang="en-US" sz="1200">
              <a:solidFill>
                <a:srgbClr val="DCDCDC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701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CB32-5035-1325-49C4-2029A717E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980D-3142-1615-13E5-33B243893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" y="201168"/>
            <a:ext cx="5240617" cy="768954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Distributed Memories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47512-D21F-9ACB-22BE-18AA41D430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00469-7B75-6ED1-1215-B7DD3C4AAE49}"/>
              </a:ext>
            </a:extLst>
          </p:cNvPr>
          <p:cNvSpPr txBox="1"/>
          <p:nvPr/>
        </p:nvSpPr>
        <p:spPr>
          <a:xfrm>
            <a:off x="231551" y="942395"/>
            <a:ext cx="411067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accent4">
                    <a:lumMod val="76000"/>
                  </a:schemeClr>
                </a:solidFill>
                <a:latin typeface="IBM Plex Sans"/>
              </a:rPr>
              <a:t>MrDAM</a:t>
            </a:r>
            <a:r>
              <a:rPr lang="en-US" sz="2000">
                <a:latin typeface="IBM Plex Sans"/>
              </a:rPr>
              <a:t> energy: explicit memories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907A50-CF25-7942-6DE0-7C415CC9DE45}"/>
              </a:ext>
            </a:extLst>
          </p:cNvPr>
          <p:cNvSpPr txBox="1"/>
          <p:nvPr/>
        </p:nvSpPr>
        <p:spPr>
          <a:xfrm>
            <a:off x="4524674" y="943633"/>
            <a:ext cx="44587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70C0"/>
                </a:solidFill>
                <a:latin typeface="IBM Plex Sans"/>
              </a:rPr>
              <a:t>DrDAM</a:t>
            </a:r>
            <a:r>
              <a:rPr lang="en-US" sz="2000">
                <a:latin typeface="IBM Plex Sans"/>
              </a:rPr>
              <a:t> energy: distributed memories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C0BA8-3895-CC9A-211A-CDD7FE5905AD}"/>
              </a:ext>
            </a:extLst>
          </p:cNvPr>
          <p:cNvSpPr txBox="1"/>
          <p:nvPr/>
        </p:nvSpPr>
        <p:spPr>
          <a:xfrm>
            <a:off x="1608333" y="4740905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D29CE-ABA1-64B1-AE6A-7981DC8957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20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1" name="Picture 10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03637960-5FE3-27F4-284C-8F21F875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56" y="1354270"/>
            <a:ext cx="4115415" cy="1173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28EF3-C98E-2A5A-2F1B-716F2F7F9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89" y="2166938"/>
            <a:ext cx="2628900" cy="995363"/>
          </a:xfrm>
          <a:prstGeom prst="rect">
            <a:avLst/>
          </a:prstGeom>
        </p:spPr>
      </p:pic>
      <p:pic>
        <p:nvPicPr>
          <p:cNvPr id="4" name="Picture 3" descr="A black and white image of a letter&#10;&#10;AI-generated content may be incorrect.">
            <a:extLst>
              <a:ext uri="{FF2B5EF4-FFF2-40B4-BE49-F238E27FC236}">
                <a16:creationId xmlns:a16="http://schemas.microsoft.com/office/drawing/2014/main" id="{AB67B562-7D6D-38BE-2FE8-D9F042413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969" y="1657351"/>
            <a:ext cx="4102894" cy="507207"/>
          </a:xfrm>
          <a:prstGeom prst="rect">
            <a:avLst/>
          </a:prstGeom>
        </p:spPr>
      </p:pic>
      <p:pic>
        <p:nvPicPr>
          <p:cNvPr id="13" name="Picture 12" descr="A close-up of symbols&#10;&#10;AI-generated content may be incorrect.">
            <a:extLst>
              <a:ext uri="{FF2B5EF4-FFF2-40B4-BE49-F238E27FC236}">
                <a16:creationId xmlns:a16="http://schemas.microsoft.com/office/drawing/2014/main" id="{F600941D-6AE1-D18A-9B8A-8925B4912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14" y="2519361"/>
            <a:ext cx="2633662" cy="869157"/>
          </a:xfrm>
          <a:prstGeom prst="rect">
            <a:avLst/>
          </a:prstGeom>
        </p:spPr>
      </p:pic>
      <p:pic>
        <p:nvPicPr>
          <p:cNvPr id="17" name="Picture 16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B7879D18-91ED-EEF9-3898-6516C8B0D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51" y="3617119"/>
            <a:ext cx="4562475" cy="6881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D26F9C-8254-C9CD-EE7B-629188F83539}"/>
              </a:ext>
            </a:extLst>
          </p:cNvPr>
          <p:cNvSpPr txBox="1"/>
          <p:nvPr/>
        </p:nvSpPr>
        <p:spPr>
          <a:xfrm>
            <a:off x="5059557" y="3620227"/>
            <a:ext cx="315568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Infeasible infinite dimensional feature map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266FF-85DD-724C-030B-D02A93E03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symbol&#10;&#10;AI-generated content may be incorrect.">
            <a:extLst>
              <a:ext uri="{FF2B5EF4-FFF2-40B4-BE49-F238E27FC236}">
                <a16:creationId xmlns:a16="http://schemas.microsoft.com/office/drawing/2014/main" id="{6C457874-4B63-D21C-C7A6-1B07BC8A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372522"/>
            <a:ext cx="7550944" cy="919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E7389B-C11A-7DB5-A6C9-2CEA7D69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8252335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Random Approximate Feature Maps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AE073-3201-0F7F-9A5E-1CFF301673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1DDC2-CE1E-273D-4437-7C53F1C18361}"/>
              </a:ext>
            </a:extLst>
          </p:cNvPr>
          <p:cNvSpPr txBox="1"/>
          <p:nvPr/>
        </p:nvSpPr>
        <p:spPr>
          <a:xfrm>
            <a:off x="445247" y="941558"/>
            <a:ext cx="6637146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  <a:cs typeface="Arial" panose="020B0604020202020204"/>
              </a:rPr>
              <a:t>Bochner's Theorem:</a:t>
            </a:r>
            <a:br>
              <a:rPr lang="en-US" sz="2000" b="1">
                <a:latin typeface="IBM Plex Sans"/>
                <a:cs typeface="Arial" panose="020B0604020202020204"/>
              </a:rPr>
            </a:br>
            <a:r>
              <a:rPr lang="en-US" sz="2000">
                <a:latin typeface="IBM Plex Sans"/>
                <a:cs typeface="Arial" panose="020B0604020202020204"/>
              </a:rPr>
              <a:t>A shift-invariant kernel is positive definite if and only it is a Fourier transform of a positive measure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84BFB-2497-9D52-C954-226C3D8C39C8}"/>
              </a:ext>
            </a:extLst>
          </p:cNvPr>
          <p:cNvSpPr txBox="1"/>
          <p:nvPr/>
        </p:nvSpPr>
        <p:spPr>
          <a:xfrm>
            <a:off x="1601186" y="3333966"/>
            <a:ext cx="181280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Shift-invariant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3EEF1-E7FD-ACFA-FE6C-611FB6CBDD46}"/>
              </a:ext>
            </a:extLst>
          </p:cNvPr>
          <p:cNvSpPr txBox="1"/>
          <p:nvPr/>
        </p:nvSpPr>
        <p:spPr>
          <a:xfrm>
            <a:off x="3550243" y="3334793"/>
            <a:ext cx="217830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Positive measure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CD24A4-F9D0-1EAA-049E-818ADEDFE502}"/>
              </a:ext>
            </a:extLst>
          </p:cNvPr>
          <p:cNvSpPr/>
          <p:nvPr/>
        </p:nvSpPr>
        <p:spPr bwMode="auto">
          <a:xfrm>
            <a:off x="3490162" y="2366734"/>
            <a:ext cx="4447130" cy="921054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018C1F-68A3-833F-7321-2789DC01471B}"/>
              </a:ext>
            </a:extLst>
          </p:cNvPr>
          <p:cNvSpPr txBox="1"/>
          <p:nvPr/>
        </p:nvSpPr>
        <p:spPr>
          <a:xfrm>
            <a:off x="5463389" y="1627911"/>
            <a:ext cx="250515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  <a:cs typeface="Arial" panose="020B0604020202020204"/>
              </a:rPr>
              <a:t>Fourier transform of a positive measure</a:t>
            </a:r>
            <a:endParaRPr lang="en-US" sz="2000">
              <a:latin typeface="IBM Plex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4F745-F2E5-456D-6700-73701BA022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rgbClr val="000000"/>
                </a:solidFill>
                <a:latin typeface="IBM Plex Sans"/>
              </a:rPr>
              <a:pPr/>
              <a:t>21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D0BBE-746A-FB4C-9F51-4A4C4E5A524C}"/>
              </a:ext>
            </a:extLst>
          </p:cNvPr>
          <p:cNvSpPr txBox="1"/>
          <p:nvPr/>
        </p:nvSpPr>
        <p:spPr>
          <a:xfrm>
            <a:off x="445247" y="3763339"/>
            <a:ext cx="517981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  <a:cs typeface="Arial" panose="020B0604020202020204"/>
              </a:rPr>
              <a:t>For a positive definite shift-invariant kernel, there exists a such a positive measure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B25B37-A515-B52E-5983-81868BDC8D3B}"/>
              </a:ext>
            </a:extLst>
          </p:cNvPr>
          <p:cNvSpPr txBox="1"/>
          <p:nvPr/>
        </p:nvSpPr>
        <p:spPr>
          <a:xfrm>
            <a:off x="1672627" y="4740904"/>
            <a:ext cx="53008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Rahimi &amp; Recht.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Random Features for Kernel Machines.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2007.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8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19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9B958-2BCD-6B7C-022E-D182C4155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1875-CB90-D6CC-006A-DA115A77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8252335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Random Features for Kernel Machines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5951F-8F99-4220-B79B-FCAAA29F6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FAEB0-7293-7E0D-AF35-5127FD803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22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7" name="Picture 6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D5D76A59-2964-2CF6-EA52-B2C07CC8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86" y="907256"/>
            <a:ext cx="6318846" cy="38647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FA03B88-950E-0E85-0DC7-43E9786DCF2C}"/>
              </a:ext>
            </a:extLst>
          </p:cNvPr>
          <p:cNvGrpSpPr/>
          <p:nvPr/>
        </p:nvGrpSpPr>
        <p:grpSpPr>
          <a:xfrm>
            <a:off x="6554832" y="923698"/>
            <a:ext cx="2499557" cy="2984319"/>
            <a:chOff x="6554832" y="923698"/>
            <a:chExt cx="2499557" cy="298431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28C842-F333-5C99-2E18-68B489933980}"/>
                </a:ext>
              </a:extLst>
            </p:cNvPr>
            <p:cNvSpPr txBox="1"/>
            <p:nvPr/>
          </p:nvSpPr>
          <p:spPr>
            <a:xfrm>
              <a:off x="6842133" y="2892354"/>
              <a:ext cx="2212256" cy="10156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IBM Plex Sans"/>
                  <a:cs typeface="Arial" panose="020B0604020202020204"/>
                </a:rPr>
                <a:t>Random features if we know the positive measure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315BA0-F2CC-2AFD-9B6B-6D87639CD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674" y="971550"/>
              <a:ext cx="2344025" cy="186451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C97FCB-08EE-E66B-B008-362D53486A7B}"/>
                </a:ext>
              </a:extLst>
            </p:cNvPr>
            <p:cNvSpPr/>
            <p:nvPr/>
          </p:nvSpPr>
          <p:spPr bwMode="auto">
            <a:xfrm>
              <a:off x="6554832" y="923698"/>
              <a:ext cx="2475455" cy="19426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  <p:pic>
          <p:nvPicPr>
            <p:cNvPr id="10" name="Picture 9" descr="A close-up of some symbols&#10;&#10;AI-generated content may be incorrect.">
              <a:extLst>
                <a:ext uri="{FF2B5EF4-FFF2-40B4-BE49-F238E27FC236}">
                  <a16:creationId xmlns:a16="http://schemas.microsoft.com/office/drawing/2014/main" id="{B95A7248-BA75-4848-128B-12D006EDD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6076" y="2240755"/>
              <a:ext cx="695325" cy="33337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C5B279-E0CD-D891-FAC9-E42A39825696}"/>
              </a:ext>
            </a:extLst>
          </p:cNvPr>
          <p:cNvSpPr txBox="1"/>
          <p:nvPr/>
        </p:nvSpPr>
        <p:spPr>
          <a:xfrm>
            <a:off x="1672627" y="4740904"/>
            <a:ext cx="53008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Rahimi &amp; Recht.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Random Features for Kernel Machines.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2007.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41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ndom Feature Example">
            <a:hlinkClick r:id="" action="ppaction://media"/>
            <a:extLst>
              <a:ext uri="{FF2B5EF4-FFF2-40B4-BE49-F238E27FC236}">
                <a16:creationId xmlns:a16="http://schemas.microsoft.com/office/drawing/2014/main" id="{3CDCDA60-4FD5-B4D9-6DE8-E8AE530FF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87" y="484595"/>
            <a:ext cx="7739857" cy="4359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88D22-2748-7BC7-B0B9-8519BAC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" y="201168"/>
            <a:ext cx="8179889" cy="804672"/>
          </a:xfrm>
        </p:spPr>
        <p:txBody>
          <a:bodyPr/>
          <a:lstStyle/>
          <a:p>
            <a:r>
              <a:rPr lang="en-US" sz="3200">
                <a:solidFill>
                  <a:srgbClr val="DCDCDC"/>
                </a:solidFill>
                <a:latin typeface="IBM Plex Sans"/>
                <a:cs typeface="Arial"/>
              </a:rPr>
              <a:t>Random Features for Associative Memories</a:t>
            </a:r>
          </a:p>
          <a:p>
            <a:endParaRPr lang="en-US" sz="3200">
              <a:solidFill>
                <a:srgbClr val="DCDCDC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004A9-F635-0ECF-88DD-A311E8ED7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DCDCDC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02B28-7BF2-23A6-435A-54F1481A87CD}"/>
              </a:ext>
            </a:extLst>
          </p:cNvPr>
          <p:cNvSpPr txBox="1"/>
          <p:nvPr/>
        </p:nvSpPr>
        <p:spPr>
          <a:xfrm>
            <a:off x="1594046" y="4735230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DCDCDC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5175A-C51A-2120-F8AA-A07A3CD22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latin typeface="IBM Plex Sans"/>
              </a:rPr>
              <a:pPr/>
              <a:t>23</a:t>
            </a:fld>
            <a:endParaRPr lang="en-US" sz="1000"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3749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A99E9-5CF7-4AD3-8B56-3DFC6287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B057-6BE3-2769-D2D0-58CFCBB7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" y="201168"/>
            <a:ext cx="8683904" cy="740379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Distributed Memories with Random Features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F104E-627A-3C6E-785D-7DFA12D879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B096B2-D57F-FDAF-7338-51762892DC7B}"/>
              </a:ext>
            </a:extLst>
          </p:cNvPr>
          <p:cNvSpPr txBox="1"/>
          <p:nvPr/>
        </p:nvSpPr>
        <p:spPr>
          <a:xfrm>
            <a:off x="231551" y="942395"/>
            <a:ext cx="411067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accent4">
                    <a:lumMod val="76000"/>
                  </a:schemeClr>
                </a:solidFill>
                <a:latin typeface="IBM Plex Sans"/>
              </a:rPr>
              <a:t>MrDAM</a:t>
            </a:r>
            <a:r>
              <a:rPr lang="en-US" sz="2000">
                <a:latin typeface="IBM Plex Sans"/>
              </a:rPr>
              <a:t> energy: explicit memories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B7799F-361A-B327-7539-2FFF2209149F}"/>
              </a:ext>
            </a:extLst>
          </p:cNvPr>
          <p:cNvSpPr txBox="1"/>
          <p:nvPr/>
        </p:nvSpPr>
        <p:spPr>
          <a:xfrm>
            <a:off x="4524674" y="943633"/>
            <a:ext cx="44587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70C0"/>
                </a:solidFill>
                <a:latin typeface="IBM Plex Sans"/>
              </a:rPr>
              <a:t>DrDAM</a:t>
            </a:r>
            <a:r>
              <a:rPr lang="en-US" sz="2000">
                <a:latin typeface="IBM Plex Sans"/>
              </a:rPr>
              <a:t> energy: distributed memories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DF6B2-83DC-8885-A93E-6B8899472A05}"/>
              </a:ext>
            </a:extLst>
          </p:cNvPr>
          <p:cNvSpPr txBox="1"/>
          <p:nvPr/>
        </p:nvSpPr>
        <p:spPr>
          <a:xfrm>
            <a:off x="1608333" y="4740905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B3B11-2BA7-7F5C-4B5A-28B621ADD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24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1" name="Picture 10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F84F4F67-AA8E-0138-ADE2-4FB516A1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56" y="1354270"/>
            <a:ext cx="4115415" cy="1173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6B0C3-1E6C-8AC2-9BF8-E69747E14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982" y="2155030"/>
            <a:ext cx="2624138" cy="969169"/>
          </a:xfrm>
          <a:prstGeom prst="rect">
            <a:avLst/>
          </a:prstGeom>
        </p:spPr>
      </p:pic>
      <p:pic>
        <p:nvPicPr>
          <p:cNvPr id="8" name="Picture 7" descr="A black letter with a white background&#10;&#10;AI-generated content may be incorrect.">
            <a:extLst>
              <a:ext uri="{FF2B5EF4-FFF2-40B4-BE49-F238E27FC236}">
                <a16:creationId xmlns:a16="http://schemas.microsoft.com/office/drawing/2014/main" id="{802207C3-924F-69BF-4FD9-5DFDBFBEA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982" y="1664494"/>
            <a:ext cx="3810001" cy="5072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B56C0D-1A4F-286A-EBAF-2F81D2EFF652}"/>
              </a:ext>
            </a:extLst>
          </p:cNvPr>
          <p:cNvGrpSpPr/>
          <p:nvPr/>
        </p:nvGrpSpPr>
        <p:grpSpPr>
          <a:xfrm>
            <a:off x="4802981" y="3145631"/>
            <a:ext cx="3545683" cy="750095"/>
            <a:chOff x="4802981" y="3117056"/>
            <a:chExt cx="3545683" cy="750095"/>
          </a:xfrm>
        </p:grpSpPr>
        <p:pic>
          <p:nvPicPr>
            <p:cNvPr id="9" name="Picture 8" descr="A black letter with a white background&#10;&#10;AI-generated content may be incorrect.">
              <a:extLst>
                <a:ext uri="{FF2B5EF4-FFF2-40B4-BE49-F238E27FC236}">
                  <a16:creationId xmlns:a16="http://schemas.microsoft.com/office/drawing/2014/main" id="{D19890C3-3114-4436-2CD3-8FDC69ACD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2982" y="3462338"/>
              <a:ext cx="3545682" cy="404813"/>
            </a:xfrm>
            <a:prstGeom prst="rect">
              <a:avLst/>
            </a:prstGeom>
          </p:spPr>
        </p:pic>
        <p:pic>
          <p:nvPicPr>
            <p:cNvPr id="10" name="Picture 9" descr="A close-up of a letter&#10;&#10;AI-generated content may be incorrect.">
              <a:extLst>
                <a:ext uri="{FF2B5EF4-FFF2-40B4-BE49-F238E27FC236}">
                  <a16:creationId xmlns:a16="http://schemas.microsoft.com/office/drawing/2014/main" id="{BFFE110B-727A-B756-ABB2-D16BD1E5D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2981" y="3117056"/>
              <a:ext cx="1516857" cy="33813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AC90DC-C07A-5540-4610-9A6E280E9040}"/>
              </a:ext>
            </a:extLst>
          </p:cNvPr>
          <p:cNvGrpSpPr/>
          <p:nvPr/>
        </p:nvGrpSpPr>
        <p:grpSpPr>
          <a:xfrm>
            <a:off x="415146" y="2643595"/>
            <a:ext cx="3678405" cy="1935175"/>
            <a:chOff x="413515" y="2686457"/>
            <a:chExt cx="3408574" cy="1892313"/>
          </a:xfrm>
        </p:grpSpPr>
        <p:pic>
          <p:nvPicPr>
            <p:cNvPr id="27" name="Picture 26" descr="A black letter with a white background&#10;&#10;AI-generated content may be incorrect.">
              <a:extLst>
                <a:ext uri="{FF2B5EF4-FFF2-40B4-BE49-F238E27FC236}">
                  <a16:creationId xmlns:a16="http://schemas.microsoft.com/office/drawing/2014/main" id="{7F611935-AF3D-492E-B4C1-033E2D8D3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822" y="2788444"/>
              <a:ext cx="3222217" cy="3959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C76C53-425E-F2CB-C005-ECEBF24C302D}"/>
                </a:ext>
              </a:extLst>
            </p:cNvPr>
            <p:cNvSpPr txBox="1"/>
            <p:nvPr/>
          </p:nvSpPr>
          <p:spPr>
            <a:xfrm>
              <a:off x="414184" y="3255331"/>
              <a:ext cx="3404969" cy="13234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IBM Plex Sans"/>
                  <a:cs typeface="Arial" panose="020B0604020202020204"/>
                </a:rPr>
                <a:t>Disentangles number of memories from the number of model parameters needed to store them</a:t>
              </a:r>
              <a:endParaRPr lang="en-US" sz="2000" b="1">
                <a:latin typeface="IBM Plex Sans"/>
                <a:cs typeface="Arial" panose="020B060402020202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E13820-2440-0524-A1C8-2D260453E269}"/>
                </a:ext>
              </a:extLst>
            </p:cNvPr>
            <p:cNvSpPr/>
            <p:nvPr/>
          </p:nvSpPr>
          <p:spPr bwMode="auto">
            <a:xfrm>
              <a:off x="413515" y="2686457"/>
              <a:ext cx="3408574" cy="188920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2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FBC5-0694-5D58-2E7F-DE2D301FC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87913-3035-3BE3-0D63-B4EA221D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" y="201168"/>
            <a:ext cx="8683904" cy="740379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Approximation in Energy Descent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ECF0D-B180-A6A0-FE1F-F05EA398B5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CE2D62-7325-852A-28EE-41E788B1A928}"/>
              </a:ext>
            </a:extLst>
          </p:cNvPr>
          <p:cNvSpPr txBox="1"/>
          <p:nvPr/>
        </p:nvSpPr>
        <p:spPr>
          <a:xfrm>
            <a:off x="231551" y="942395"/>
            <a:ext cx="411067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accent4">
                    <a:lumMod val="76000"/>
                  </a:schemeClr>
                </a:solidFill>
                <a:latin typeface="IBM Plex Sans"/>
              </a:rPr>
              <a:t>MrDAM</a:t>
            </a:r>
            <a:r>
              <a:rPr lang="en-US" sz="2000">
                <a:latin typeface="IBM Plex Sans"/>
              </a:rPr>
              <a:t> energy: exact dynamics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D714DD-219C-E5AD-FABD-F12439B56C20}"/>
              </a:ext>
            </a:extLst>
          </p:cNvPr>
          <p:cNvSpPr txBox="1"/>
          <p:nvPr/>
        </p:nvSpPr>
        <p:spPr>
          <a:xfrm>
            <a:off x="4796136" y="943633"/>
            <a:ext cx="4115886" cy="407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70C0"/>
                </a:solidFill>
                <a:latin typeface="IBM Plex Sans"/>
              </a:rPr>
              <a:t>DrDAM</a:t>
            </a:r>
            <a:r>
              <a:rPr lang="en-US" sz="2000">
                <a:latin typeface="IBM Plex Sans"/>
              </a:rPr>
              <a:t> energy: </a:t>
            </a:r>
            <a:r>
              <a:rPr lang="en-US" sz="2000" err="1">
                <a:latin typeface="IBM Plex Sans"/>
              </a:rPr>
              <a:t>approx</a:t>
            </a:r>
            <a:r>
              <a:rPr lang="en-US" sz="2000">
                <a:latin typeface="IBM Plex Sans"/>
              </a:rPr>
              <a:t>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29D09-9408-2072-1AC9-1288FC18145E}"/>
              </a:ext>
            </a:extLst>
          </p:cNvPr>
          <p:cNvSpPr txBox="1"/>
          <p:nvPr/>
        </p:nvSpPr>
        <p:spPr>
          <a:xfrm>
            <a:off x="1608333" y="4740905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163DF-268C-FE0A-5D66-5C836F815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25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1" name="Picture 10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240B9851-DF1E-27A3-FFA2-7289A56B5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56" y="1354270"/>
            <a:ext cx="4115415" cy="1173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78419-85FC-F1ED-36DB-9723ABDC3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982" y="2155030"/>
            <a:ext cx="2624138" cy="969169"/>
          </a:xfrm>
          <a:prstGeom prst="rect">
            <a:avLst/>
          </a:prstGeom>
        </p:spPr>
      </p:pic>
      <p:pic>
        <p:nvPicPr>
          <p:cNvPr id="8" name="Picture 7" descr="A black letter with a white background&#10;&#10;AI-generated content may be incorrect.">
            <a:extLst>
              <a:ext uri="{FF2B5EF4-FFF2-40B4-BE49-F238E27FC236}">
                <a16:creationId xmlns:a16="http://schemas.microsoft.com/office/drawing/2014/main" id="{4A85E0DE-FF93-77A1-D6B1-2D5198F48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982" y="1664494"/>
            <a:ext cx="3810001" cy="507207"/>
          </a:xfrm>
          <a:prstGeom prst="rect">
            <a:avLst/>
          </a:prstGeom>
        </p:spPr>
      </p:pic>
      <p:pic>
        <p:nvPicPr>
          <p:cNvPr id="15" name="Picture 14" descr="A black symbols on a white background&#10;&#10;AI-generated content may be incorrect.">
            <a:extLst>
              <a:ext uri="{FF2B5EF4-FFF2-40B4-BE49-F238E27FC236}">
                <a16:creationId xmlns:a16="http://schemas.microsoft.com/office/drawing/2014/main" id="{1CF84126-B155-2CA8-BF8C-2B8CE0CAE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138487"/>
            <a:ext cx="4114800" cy="459582"/>
          </a:xfrm>
          <a:prstGeom prst="rect">
            <a:avLst/>
          </a:prstGeom>
        </p:spPr>
      </p:pic>
      <p:pic>
        <p:nvPicPr>
          <p:cNvPr id="16" name="Picture 15" descr="A black symbols on a white background&#10;&#10;AI-generated content may be incorrect.">
            <a:extLst>
              <a:ext uri="{FF2B5EF4-FFF2-40B4-BE49-F238E27FC236}">
                <a16:creationId xmlns:a16="http://schemas.microsoft.com/office/drawing/2014/main" id="{D31478F4-C13A-885D-3628-20747F8BA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3145631"/>
            <a:ext cx="4114801" cy="459582"/>
          </a:xfrm>
          <a:prstGeom prst="rect">
            <a:avLst/>
          </a:prstGeom>
        </p:spPr>
      </p:pic>
      <p:pic>
        <p:nvPicPr>
          <p:cNvPr id="17" name="Picture 16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F5ADACD2-B59F-A008-D21F-0D2F7A0EC5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6756" y="3755230"/>
            <a:ext cx="3033712" cy="8405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89A9C7-481B-E3BA-9E1C-AF474ABE987A}"/>
              </a:ext>
            </a:extLst>
          </p:cNvPr>
          <p:cNvSpPr txBox="1"/>
          <p:nvPr/>
        </p:nvSpPr>
        <p:spPr>
          <a:xfrm>
            <a:off x="779655" y="3819741"/>
            <a:ext cx="334157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What is the approximation in the </a:t>
            </a:r>
            <a:r>
              <a:rPr lang="en-US" sz="2000" err="1">
                <a:latin typeface="IBM Plex Sans"/>
              </a:rPr>
              <a:t>DenseAM</a:t>
            </a:r>
            <a:r>
              <a:rPr lang="en-US" sz="2000">
                <a:latin typeface="IBM Plex Sans"/>
              </a:rPr>
              <a:t> output? </a:t>
            </a:r>
          </a:p>
        </p:txBody>
      </p:sp>
    </p:spTree>
    <p:extLst>
      <p:ext uri="{BB962C8B-B14F-4D97-AF65-F5344CB8AC3E}">
        <p14:creationId xmlns:p14="http://schemas.microsoft.com/office/powerpoint/2010/main" val="32673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43B4-A996-88E4-22F0-9BED557D2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FE44-4DF5-AEFA-B183-4FD30568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3" y="201168"/>
            <a:ext cx="8683904" cy="740379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Approximation in Energy Descent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D8F77-5D34-C4FB-FEB0-C4AFF43033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3AFA40-ABC9-2379-5654-CEFAC90BDAC1}"/>
              </a:ext>
            </a:extLst>
          </p:cNvPr>
          <p:cNvSpPr txBox="1"/>
          <p:nvPr/>
        </p:nvSpPr>
        <p:spPr>
          <a:xfrm>
            <a:off x="231551" y="942395"/>
            <a:ext cx="411067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accent4">
                    <a:lumMod val="76000"/>
                  </a:schemeClr>
                </a:solidFill>
                <a:latin typeface="IBM Plex Sans"/>
              </a:rPr>
              <a:t>MrDAM</a:t>
            </a:r>
            <a:r>
              <a:rPr lang="en-US" sz="2000">
                <a:latin typeface="IBM Plex Sans"/>
              </a:rPr>
              <a:t> energy: exact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80CC9-96E3-85E9-DB54-8AA0EE364E15}"/>
              </a:ext>
            </a:extLst>
          </p:cNvPr>
          <p:cNvSpPr txBox="1"/>
          <p:nvPr/>
        </p:nvSpPr>
        <p:spPr>
          <a:xfrm>
            <a:off x="1608333" y="4740905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48589-E926-C136-769E-6F07CE47C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26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5" name="Picture 14" descr="A black symbols on a white background&#10;&#10;AI-generated content may be incorrect.">
            <a:extLst>
              <a:ext uri="{FF2B5EF4-FFF2-40B4-BE49-F238E27FC236}">
                <a16:creationId xmlns:a16="http://schemas.microsoft.com/office/drawing/2014/main" id="{1322B02A-B85A-5C99-BEEA-BD2F3DFAE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81124"/>
            <a:ext cx="4114800" cy="459582"/>
          </a:xfrm>
          <a:prstGeom prst="rect">
            <a:avLst/>
          </a:prstGeom>
        </p:spPr>
      </p:pic>
      <p:pic>
        <p:nvPicPr>
          <p:cNvPr id="16" name="Picture 15" descr="A black symbols on a white background&#10;&#10;AI-generated content may be incorrect.">
            <a:extLst>
              <a:ext uri="{FF2B5EF4-FFF2-40B4-BE49-F238E27FC236}">
                <a16:creationId xmlns:a16="http://schemas.microsoft.com/office/drawing/2014/main" id="{06C83583-427A-56E1-DACF-FDD0B64A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388269"/>
            <a:ext cx="4114801" cy="459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3003E3-FBD6-544B-5078-8069C59A8558}"/>
              </a:ext>
            </a:extLst>
          </p:cNvPr>
          <p:cNvSpPr txBox="1"/>
          <p:nvPr/>
        </p:nvSpPr>
        <p:spPr>
          <a:xfrm>
            <a:off x="4796136" y="943633"/>
            <a:ext cx="4115886" cy="407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0070C0"/>
                </a:solidFill>
                <a:latin typeface="IBM Plex Sans"/>
              </a:rPr>
              <a:t>DrDAM</a:t>
            </a:r>
            <a:r>
              <a:rPr lang="en-US" sz="2000">
                <a:latin typeface="IBM Plex Sans"/>
              </a:rPr>
              <a:t> energy: </a:t>
            </a:r>
            <a:r>
              <a:rPr lang="en-US" sz="2000" err="1">
                <a:latin typeface="IBM Plex Sans"/>
              </a:rPr>
              <a:t>approx</a:t>
            </a:r>
            <a:r>
              <a:rPr lang="en-US" sz="2000">
                <a:latin typeface="IBM Plex Sans"/>
              </a:rPr>
              <a:t> dynamics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B19158-E6A3-42E9-9C82-1D86BF089806}"/>
              </a:ext>
            </a:extLst>
          </p:cNvPr>
          <p:cNvGrpSpPr/>
          <p:nvPr/>
        </p:nvGrpSpPr>
        <p:grpSpPr>
          <a:xfrm>
            <a:off x="228600" y="1940935"/>
            <a:ext cx="3714751" cy="745117"/>
            <a:chOff x="228600" y="1940935"/>
            <a:chExt cx="3714751" cy="745117"/>
          </a:xfrm>
        </p:grpSpPr>
        <p:pic>
          <p:nvPicPr>
            <p:cNvPr id="10" name="Picture 9" descr="A close-up of a symbol&#10;&#10;AI-generated content may be incorrect.">
              <a:extLst>
                <a:ext uri="{FF2B5EF4-FFF2-40B4-BE49-F238E27FC236}">
                  <a16:creationId xmlns:a16="http://schemas.microsoft.com/office/drawing/2014/main" id="{458F5307-E673-3C90-3025-0B23FC7F6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343151"/>
              <a:ext cx="3714751" cy="3429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AAC712-9F01-94E3-0034-F15BBA05CA80}"/>
                </a:ext>
              </a:extLst>
            </p:cNvPr>
            <p:cNvSpPr txBox="1"/>
            <p:nvPr/>
          </p:nvSpPr>
          <p:spPr>
            <a:xfrm>
              <a:off x="229586" y="1940935"/>
              <a:ext cx="3713045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IBM Plex Sans"/>
                </a:rPr>
                <a:t>Random feature </a:t>
              </a:r>
              <a:r>
                <a:rPr lang="en-US" sz="2000" err="1">
                  <a:latin typeface="IBM Plex Sans"/>
                </a:rPr>
                <a:t>approx</a:t>
              </a:r>
              <a:r>
                <a:rPr lang="en-US" sz="2000">
                  <a:latin typeface="IBM Plex Sans"/>
                </a:rPr>
                <a:t> bound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09C065-1767-B553-D2B4-18E4A56DA9EE}"/>
              </a:ext>
            </a:extLst>
          </p:cNvPr>
          <p:cNvGrpSpPr/>
          <p:nvPr/>
        </p:nvGrpSpPr>
        <p:grpSpPr>
          <a:xfrm>
            <a:off x="4793456" y="1940935"/>
            <a:ext cx="3714030" cy="942760"/>
            <a:chOff x="4793456" y="1940935"/>
            <a:chExt cx="3714030" cy="9427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75AF5-7BFE-6199-00AB-F4E797D07771}"/>
                </a:ext>
              </a:extLst>
            </p:cNvPr>
            <p:cNvSpPr txBox="1"/>
            <p:nvPr/>
          </p:nvSpPr>
          <p:spPr>
            <a:xfrm>
              <a:off x="4794441" y="1940935"/>
              <a:ext cx="3713045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IBM Plex Sans"/>
                </a:rPr>
                <a:t>Sufficiently small step-size </a:t>
              </a:r>
            </a:p>
          </p:txBody>
        </p:sp>
        <p:pic>
          <p:nvPicPr>
            <p:cNvPr id="18" name="Picture 17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A472D834-7E5C-8862-E4A0-67BAF628A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3456" y="2338388"/>
              <a:ext cx="2293145" cy="545307"/>
            </a:xfrm>
            <a:prstGeom prst="rect">
              <a:avLst/>
            </a:prstGeom>
          </p:spPr>
        </p:pic>
      </p:grpSp>
      <p:pic>
        <p:nvPicPr>
          <p:cNvPr id="20" name="Picture 19" descr="A black text with a black line&#10;&#10;AI-generated content may be incorrect.">
            <a:extLst>
              <a:ext uri="{FF2B5EF4-FFF2-40B4-BE49-F238E27FC236}">
                <a16:creationId xmlns:a16="http://schemas.microsoft.com/office/drawing/2014/main" id="{1410D9A1-73E0-AC7A-55E8-69CC6ABF5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57" y="3341646"/>
            <a:ext cx="7279481" cy="9676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9FF925-A760-B0CD-18F0-5AF52A071FDE}"/>
              </a:ext>
            </a:extLst>
          </p:cNvPr>
          <p:cNvSpPr txBox="1"/>
          <p:nvPr/>
        </p:nvSpPr>
        <p:spPr>
          <a:xfrm>
            <a:off x="5523475" y="2967279"/>
            <a:ext cx="173365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Initial energy</a:t>
            </a:r>
          </a:p>
        </p:txBody>
      </p:sp>
    </p:spTree>
    <p:extLst>
      <p:ext uri="{BB962C8B-B14F-4D97-AF65-F5344CB8AC3E}">
        <p14:creationId xmlns:p14="http://schemas.microsoft.com/office/powerpoint/2010/main" val="413162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03937-4823-8205-3BD7-B22344FA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0FA1D6-4ACD-8096-D5A5-F655B072B8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  <a:endParaRPr lang="en-US">
              <a:solidFill>
                <a:srgbClr val="000000"/>
              </a:solidFill>
              <a:latin typeface="IBM Plex Sans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1BAA6F-EE56-6EE0-2B7C-158B9F1D5B5B}"/>
              </a:ext>
            </a:extLst>
          </p:cNvPr>
          <p:cNvGrpSpPr/>
          <p:nvPr/>
        </p:nvGrpSpPr>
        <p:grpSpPr>
          <a:xfrm>
            <a:off x="599528" y="353686"/>
            <a:ext cx="6123072" cy="2058264"/>
            <a:chOff x="599528" y="353686"/>
            <a:chExt cx="6123072" cy="2058264"/>
          </a:xfrm>
        </p:grpSpPr>
        <p:pic>
          <p:nvPicPr>
            <p:cNvPr id="6" name="Picture 5" descr="A close up of a card&#10;&#10;Description automatically generated">
              <a:extLst>
                <a:ext uri="{FF2B5EF4-FFF2-40B4-BE49-F238E27FC236}">
                  <a16:creationId xmlns:a16="http://schemas.microsoft.com/office/drawing/2014/main" id="{53F8F2F1-B521-F1F0-983C-A05D86581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528" y="356919"/>
              <a:ext cx="4218451" cy="2055031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A054CCB-086F-FF16-2C07-0EBB3497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4223" y="353686"/>
              <a:ext cx="1268377" cy="131535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B23764-3F37-6E11-4C44-AD087DDDFCF1}"/>
              </a:ext>
            </a:extLst>
          </p:cNvPr>
          <p:cNvGrpSpPr/>
          <p:nvPr/>
        </p:nvGrpSpPr>
        <p:grpSpPr>
          <a:xfrm>
            <a:off x="233557" y="2751426"/>
            <a:ext cx="8738210" cy="1927567"/>
            <a:chOff x="233557" y="2751426"/>
            <a:chExt cx="8738210" cy="1927567"/>
          </a:xfrm>
        </p:grpSpPr>
        <p:pic>
          <p:nvPicPr>
            <p:cNvPr id="11" name="Picture 10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8D7F7528-FE2D-1A33-1F1F-8EDF4CA4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557" y="3455095"/>
              <a:ext cx="1255213" cy="1223898"/>
            </a:xfrm>
            <a:prstGeom prst="rect">
              <a:avLst/>
            </a:prstGeom>
          </p:spPr>
        </p:pic>
        <p:pic>
          <p:nvPicPr>
            <p:cNvPr id="12" name="Picture 11" descr="A white text with black text&#10;&#10;AI-generated content may be incorrect.">
              <a:extLst>
                <a:ext uri="{FF2B5EF4-FFF2-40B4-BE49-F238E27FC236}">
                  <a16:creationId xmlns:a16="http://schemas.microsoft.com/office/drawing/2014/main" id="{A9C91C03-17EF-6BDC-3B2B-BEC52254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1534" y="2751426"/>
              <a:ext cx="7030233" cy="192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E7935-0215-03EE-A5AB-89700C44D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493A-A097-5C2B-CD2F-18A64863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Opportunities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4F344-8057-C546-DE9A-0FE393099D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364B-3BF3-7144-D0F4-255C64381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28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3B154-71E5-A469-A643-97E6ACBC64A8}"/>
              </a:ext>
            </a:extLst>
          </p:cNvPr>
          <p:cNvSpPr txBox="1"/>
          <p:nvPr/>
        </p:nvSpPr>
        <p:spPr>
          <a:xfrm>
            <a:off x="422495" y="803539"/>
            <a:ext cx="8385525" cy="1887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</a:rPr>
              <a:t>Inspiration for Kernel Machines</a:t>
            </a:r>
            <a:endParaRPr lang="en-US"/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Efficiency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 b="1">
                <a:latin typeface="IBM Plex Sans"/>
              </a:rPr>
              <a:t>Mode-finding Capabilities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Novel Energy Functions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80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A2DFDF-5A7C-2F59-2E6E-AA3CC870E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3046404-CE24-D198-B7C1-DC4B90FA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418" y="1902065"/>
            <a:ext cx="3164909" cy="2715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51CCF7-BDFA-67AA-EA27-C67416C0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Contractive Layer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0C3F5-D695-26E4-D555-7026614DA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624CB-7E59-8C89-00CC-A06A3A2598EF}"/>
              </a:ext>
            </a:extLst>
          </p:cNvPr>
          <p:cNvSpPr txBox="1"/>
          <p:nvPr/>
        </p:nvSpPr>
        <p:spPr>
          <a:xfrm>
            <a:off x="403247" y="852178"/>
            <a:ext cx="79144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>
                <a:latin typeface="IBM Plex Sans"/>
              </a:rPr>
              <a:t>Layer </a:t>
            </a:r>
            <a:r>
              <a:rPr lang="en-US" sz="2000">
                <a:latin typeface="IBM Plex Sans"/>
                <a:cs typeface="Arial" panose="020B0604020202020204"/>
              </a:rPr>
              <a:t>operates on inputs independently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latin typeface="IBM Plex Sans"/>
                <a:cs typeface="Arial" panose="020B0604020202020204"/>
              </a:rPr>
              <a:t>But can exhibit collective contraction</a:t>
            </a:r>
            <a:endParaRPr lang="en-US" sz="2000">
              <a:latin typeface="IBM Plex Sans"/>
            </a:endParaRPr>
          </a:p>
        </p:txBody>
      </p:sp>
      <p:pic>
        <p:nvPicPr>
          <p:cNvPr id="18" name="Picture 17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549EDD29-8E7B-05F5-8D02-E95998CC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09" y="1902065"/>
            <a:ext cx="2754617" cy="2715473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B8048083-EDB2-4A85-9B60-664D2C57567E}"/>
              </a:ext>
            </a:extLst>
          </p:cNvPr>
          <p:cNvSpPr/>
          <p:nvPr/>
        </p:nvSpPr>
        <p:spPr bwMode="auto">
          <a:xfrm>
            <a:off x="3636556" y="2940078"/>
            <a:ext cx="978408" cy="484632"/>
          </a:xfrm>
          <a:prstGeom prst="rightArrow">
            <a:avLst/>
          </a:prstGeom>
          <a:solidFill>
            <a:srgbClr val="0070C0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CDA5AAF5-7F61-F2BC-3DA5-631D35F72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830" y="777229"/>
            <a:ext cx="2761636" cy="781665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8A04B5D-F15F-CDC0-691C-97D1CBEFC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29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563766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A7DAB41C-2336-A3A5-4207-54E99E75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1" y="1922674"/>
            <a:ext cx="5445424" cy="1348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88D22-2748-7BC7-B0B9-8519BAC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Associative Memory Networks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004A9-F635-0ECF-88DD-A311E8ED7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29868-EA28-C942-D473-901289EDC11A}"/>
              </a:ext>
            </a:extLst>
          </p:cNvPr>
          <p:cNvSpPr txBox="1"/>
          <p:nvPr/>
        </p:nvSpPr>
        <p:spPr>
          <a:xfrm>
            <a:off x="2834780" y="3413074"/>
            <a:ext cx="14592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Separation function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AC85E-232C-ECBC-BA94-95DEDDAE4C35}"/>
              </a:ext>
            </a:extLst>
          </p:cNvPr>
          <p:cNvSpPr txBox="1"/>
          <p:nvPr/>
        </p:nvSpPr>
        <p:spPr>
          <a:xfrm>
            <a:off x="1404687" y="3405470"/>
            <a:ext cx="145970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Monotonic function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DF5A7D-E6EE-737F-09B1-0EFA64312760}"/>
              </a:ext>
            </a:extLst>
          </p:cNvPr>
          <p:cNvSpPr txBox="1"/>
          <p:nvPr/>
        </p:nvSpPr>
        <p:spPr>
          <a:xfrm>
            <a:off x="4268338" y="3411898"/>
            <a:ext cx="2045847" cy="7112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Similarity b/w</a:t>
            </a:r>
            <a:br>
              <a:rPr lang="en-US" sz="2000">
                <a:latin typeface="IBM Plex Sans"/>
              </a:rPr>
            </a:br>
            <a:r>
              <a:rPr lang="en-US" sz="2000">
                <a:latin typeface="IBM Plex Sans"/>
              </a:rPr>
              <a:t>state &amp; memory</a:t>
            </a:r>
            <a:endParaRPr lang="en-US" sz="2000">
              <a:latin typeface="IBM Plex Sans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42F73-4D9E-49C3-250C-136B4B868709}"/>
              </a:ext>
            </a:extLst>
          </p:cNvPr>
          <p:cNvSpPr txBox="1"/>
          <p:nvPr/>
        </p:nvSpPr>
        <p:spPr>
          <a:xfrm>
            <a:off x="2326590" y="4735141"/>
            <a:ext cx="63068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Krotov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&amp; Hopfield.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for Pattern Recognition.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2016.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DAB03-2FC5-CC3E-1E06-85742CD410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3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pic>
        <p:nvPicPr>
          <p:cNvPr id="20" name="Picture 19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29980FC-9326-9E94-30DC-C5320397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86" y="1005829"/>
            <a:ext cx="2761636" cy="781665"/>
          </a:xfrm>
          <a:prstGeom prst="rect">
            <a:avLst/>
          </a:prstGeom>
        </p:spPr>
      </p:pic>
      <p:pic>
        <p:nvPicPr>
          <p:cNvPr id="25" name="Picture 24" descr="A black and white text&#10;&#10;AI-generated content may be incorrect.">
            <a:extLst>
              <a:ext uri="{FF2B5EF4-FFF2-40B4-BE49-F238E27FC236}">
                <a16:creationId xmlns:a16="http://schemas.microsoft.com/office/drawing/2014/main" id="{A44BDCF0-E8CB-869F-B878-D9D141513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311" y="1007745"/>
            <a:ext cx="4589972" cy="626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BE89F2-B68D-9CE2-88C4-777BE94669B7}"/>
              </a:ext>
            </a:extLst>
          </p:cNvPr>
          <p:cNvSpPr txBox="1"/>
          <p:nvPr/>
        </p:nvSpPr>
        <p:spPr>
          <a:xfrm>
            <a:off x="5764121" y="1552873"/>
            <a:ext cx="286594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IBM Plex Sans"/>
                <a:ea typeface="IBM Plex Sans" charset="0"/>
                <a:cs typeface="IBM Plex Sans" charset="0"/>
              </a:rPr>
              <a:t>Model is parameterized with </a:t>
            </a:r>
            <a:r>
              <a:rPr lang="en-US" sz="2000" b="1" dirty="0">
                <a:latin typeface="IBM Plex Sans"/>
                <a:ea typeface="IBM Plex Sans" charset="0"/>
                <a:cs typeface="IBM Plex Sans" charset="0"/>
              </a:rPr>
              <a:t>stored patterns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337A0-F037-84D2-4363-4B31E64F724D}"/>
              </a:ext>
            </a:extLst>
          </p:cNvPr>
          <p:cNvSpPr txBox="1"/>
          <p:nvPr/>
        </p:nvSpPr>
        <p:spPr>
          <a:xfrm>
            <a:off x="5767025" y="2352806"/>
            <a:ext cx="286140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</a:rPr>
              <a:t>Energy function </a:t>
            </a:r>
            <a:r>
              <a:rPr lang="en-US" sz="2000">
                <a:latin typeface="IBM Plex Sans"/>
              </a:rPr>
              <a:t>defines the </a:t>
            </a:r>
            <a:br>
              <a:rPr lang="en-US" sz="2000">
                <a:latin typeface="IBM Plex Sans"/>
              </a:rPr>
            </a:br>
            <a:r>
              <a:rPr lang="en-US" sz="2000" b="1">
                <a:latin typeface="IBM Plex Sans"/>
              </a:rPr>
              <a:t>"model architecture"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4CD25-9498-BA4D-E37D-B498403B8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diagram&#10;&#10;AI-generated content may be incorrect.">
            <a:extLst>
              <a:ext uri="{FF2B5EF4-FFF2-40B4-BE49-F238E27FC236}">
                <a16:creationId xmlns:a16="http://schemas.microsoft.com/office/drawing/2014/main" id="{455F0F6A-C041-7453-A7A0-01BC582E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507" y="1902064"/>
            <a:ext cx="3165986" cy="2715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46BB4-DE49-98D2-C391-62F97249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Contractive Layer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B37AB-8AA8-EA47-907D-8EA0F03F6B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5084F-591D-E08C-5498-6B08EF15F794}"/>
              </a:ext>
            </a:extLst>
          </p:cNvPr>
          <p:cNvSpPr txBox="1"/>
          <p:nvPr/>
        </p:nvSpPr>
        <p:spPr>
          <a:xfrm>
            <a:off x="403247" y="852178"/>
            <a:ext cx="79144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Layer </a:t>
            </a:r>
            <a:r>
              <a:rPr lang="en-US" sz="2000" dirty="0">
                <a:latin typeface="IBM Plex Sans"/>
                <a:cs typeface="Arial" panose="020B0604020202020204"/>
              </a:rPr>
              <a:t>operates on inputs independently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 panose="020B0604020202020204"/>
              </a:rPr>
              <a:t>But can exhibit collective contraction</a:t>
            </a:r>
            <a:endParaRPr lang="en-US" sz="2000" b="1" dirty="0">
              <a:latin typeface="IBM Plex Sans"/>
              <a:cs typeface="Arial"/>
            </a:endParaRPr>
          </a:p>
        </p:txBody>
      </p:sp>
      <p:pic>
        <p:nvPicPr>
          <p:cNvPr id="18" name="Picture 17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C39D5A4C-5898-1A96-AE67-10E230AD5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09" y="1902065"/>
            <a:ext cx="2754617" cy="2715473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D33E465F-8DD3-7D40-7ADA-8F849E97C089}"/>
              </a:ext>
            </a:extLst>
          </p:cNvPr>
          <p:cNvSpPr/>
          <p:nvPr/>
        </p:nvSpPr>
        <p:spPr bwMode="auto">
          <a:xfrm>
            <a:off x="3636556" y="2940078"/>
            <a:ext cx="978408" cy="484632"/>
          </a:xfrm>
          <a:prstGeom prst="rightArrow">
            <a:avLst/>
          </a:prstGeom>
          <a:solidFill>
            <a:srgbClr val="0070C0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0D0F-30C8-7BE4-6ACD-F258A1C22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30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5" name="Picture 4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E2D207D7-E276-49C3-F10E-AB376AC05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830" y="777229"/>
            <a:ext cx="2761636" cy="7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31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B28F1-C439-2998-A87B-4D2CD93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645A-967A-A6AC-1C55-74ADAF25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Contractive Layer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4F6A0-EF53-3095-F487-600A34879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B657A-94A2-09DA-33FE-CB8DC5934957}"/>
              </a:ext>
            </a:extLst>
          </p:cNvPr>
          <p:cNvSpPr txBox="1"/>
          <p:nvPr/>
        </p:nvSpPr>
        <p:spPr>
          <a:xfrm>
            <a:off x="403247" y="852178"/>
            <a:ext cx="79144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Layer </a:t>
            </a:r>
            <a:r>
              <a:rPr lang="en-US" sz="2000" dirty="0">
                <a:latin typeface="IBM Plex Sans"/>
                <a:cs typeface="Arial" panose="020B0604020202020204"/>
              </a:rPr>
              <a:t>operates on inputs independently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 panose="020B0604020202020204"/>
              </a:rPr>
              <a:t>But can exhibit collective contraction</a:t>
            </a:r>
            <a:br>
              <a:rPr lang="en-US" sz="2000" dirty="0">
                <a:latin typeface="IBM Plex Sans"/>
                <a:cs typeface="Arial" panose="020B0604020202020204"/>
              </a:rPr>
            </a:br>
            <a:r>
              <a:rPr lang="en-US" sz="2000" dirty="0">
                <a:latin typeface="IBM Plex Sans"/>
                <a:cs typeface="Arial" panose="020B0604020202020204"/>
              </a:rPr>
              <a:t>by </a:t>
            </a:r>
            <a:r>
              <a:rPr lang="en-US" sz="2000" b="1" dirty="0">
                <a:latin typeface="IBM Plex Sans"/>
                <a:cs typeface="Arial" panose="020B0604020202020204"/>
              </a:rPr>
              <a:t>contracting towards modes</a:t>
            </a:r>
            <a:endParaRPr lang="en-US" sz="2000" dirty="0">
              <a:latin typeface="IBM Plex Sans"/>
              <a:cs typeface="Arial" panose="020B0604020202020204"/>
            </a:endParaRPr>
          </a:p>
        </p:txBody>
      </p:sp>
      <p:pic>
        <p:nvPicPr>
          <p:cNvPr id="18" name="Picture 17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4AB75B31-CED2-03BD-C971-74EB14DB3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09" y="1902065"/>
            <a:ext cx="2754617" cy="2715473"/>
          </a:xfrm>
          <a:prstGeom prst="rect">
            <a:avLst/>
          </a:prstGeom>
        </p:spPr>
      </p:pic>
      <p:pic>
        <p:nvPicPr>
          <p:cNvPr id="23" name="Picture 22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0C9FEDAA-8184-584B-04DD-902BC970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689" y="1902065"/>
            <a:ext cx="3166672" cy="2715473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166A27F2-8421-991A-DC35-2DF1B4DEB7CF}"/>
              </a:ext>
            </a:extLst>
          </p:cNvPr>
          <p:cNvSpPr/>
          <p:nvPr/>
        </p:nvSpPr>
        <p:spPr bwMode="auto">
          <a:xfrm>
            <a:off x="3636556" y="2940078"/>
            <a:ext cx="978408" cy="484632"/>
          </a:xfrm>
          <a:prstGeom prst="rightArrow">
            <a:avLst/>
          </a:prstGeom>
          <a:solidFill>
            <a:srgbClr val="0070C0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DC3A6-9EF9-B9B8-02A1-8351B80ED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31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5" name="Picture 4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24A94E82-029C-1312-6275-F8C3B3DC8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830" y="777229"/>
            <a:ext cx="2761636" cy="7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01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70355-387B-E970-67D6-677E1721C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AFE-E032-79FA-C64D-3B0AD3E0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Contractive Layer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8D894-1ED6-4840-B332-0E281596AE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B012A-AD1D-5BFF-326F-B0F726E6779E}"/>
              </a:ext>
            </a:extLst>
          </p:cNvPr>
          <p:cNvSpPr txBox="1"/>
          <p:nvPr/>
        </p:nvSpPr>
        <p:spPr>
          <a:xfrm>
            <a:off x="403247" y="852178"/>
            <a:ext cx="79144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Layer </a:t>
            </a:r>
            <a:r>
              <a:rPr lang="en-US" sz="2000" dirty="0">
                <a:latin typeface="IBM Plex Sans"/>
                <a:cs typeface="Arial" panose="020B0604020202020204"/>
              </a:rPr>
              <a:t>operates on inputs independently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 panose="020B0604020202020204"/>
              </a:rPr>
              <a:t>But can exhibit collective contraction</a:t>
            </a:r>
            <a:br>
              <a:rPr lang="en-US" sz="2000" dirty="0">
                <a:latin typeface="IBM Plex Sans"/>
                <a:cs typeface="Arial" panose="020B0604020202020204"/>
              </a:rPr>
            </a:br>
            <a:r>
              <a:rPr lang="en-US" sz="2000" dirty="0">
                <a:latin typeface="IBM Plex Sans"/>
                <a:cs typeface="Arial" panose="020B0604020202020204"/>
              </a:rPr>
              <a:t>by </a:t>
            </a:r>
            <a:r>
              <a:rPr lang="en-US" sz="2000" b="1" dirty="0">
                <a:latin typeface="IBM Plex Sans"/>
                <a:cs typeface="Arial" panose="020B0604020202020204"/>
              </a:rPr>
              <a:t>contracting towards modes</a:t>
            </a:r>
            <a:endParaRPr lang="en-US" sz="2000" dirty="0">
              <a:latin typeface="IBM Plex Sans"/>
              <a:cs typeface="Arial" panose="020B0604020202020204"/>
            </a:endParaRPr>
          </a:p>
        </p:txBody>
      </p:sp>
      <p:pic>
        <p:nvPicPr>
          <p:cNvPr id="18" name="Picture 17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007A7A76-3313-D52D-3294-1E637442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09" y="1902065"/>
            <a:ext cx="2754617" cy="2715473"/>
          </a:xfrm>
          <a:prstGeom prst="rect">
            <a:avLst/>
          </a:prstGeom>
        </p:spPr>
      </p:pic>
      <p:pic>
        <p:nvPicPr>
          <p:cNvPr id="24" name="Picture 23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FA40AFD4-AA17-2E67-5A64-1164C5BA8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203" y="1902065"/>
            <a:ext cx="2714788" cy="2715473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B02E9F59-3651-29E6-CD76-6B90497B7760}"/>
              </a:ext>
            </a:extLst>
          </p:cNvPr>
          <p:cNvSpPr/>
          <p:nvPr/>
        </p:nvSpPr>
        <p:spPr bwMode="auto">
          <a:xfrm>
            <a:off x="3636556" y="2940078"/>
            <a:ext cx="978408" cy="484632"/>
          </a:xfrm>
          <a:prstGeom prst="rightArrow">
            <a:avLst/>
          </a:prstGeom>
          <a:solidFill>
            <a:srgbClr val="0070C0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32CB6-BC0F-3047-6BDE-89A53D52B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32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5" name="Picture 4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45BEFFBA-F2FA-FB4B-F6FF-2DF8177C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830" y="777229"/>
            <a:ext cx="2761636" cy="7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19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BC27A-D9E7-008F-EA4B-A80C012C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0D5E-681E-40BA-12CC-91B26967B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Contractive Layer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B5216-E6CF-8230-6F83-D55D3E194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3CBC8-C161-4B71-D854-002AE52D5A4D}"/>
              </a:ext>
            </a:extLst>
          </p:cNvPr>
          <p:cNvSpPr txBox="1"/>
          <p:nvPr/>
        </p:nvSpPr>
        <p:spPr>
          <a:xfrm>
            <a:off x="403247" y="852178"/>
            <a:ext cx="79144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Parameters of the AM control locations of the minima (modes)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 panose="020B0604020202020204"/>
              </a:rPr>
              <a:t>Thus, where the inputs contract towards</a:t>
            </a:r>
          </a:p>
        </p:txBody>
      </p:sp>
      <p:pic>
        <p:nvPicPr>
          <p:cNvPr id="23" name="Picture 22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C40962A9-C315-18CA-7346-44373C859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12" y="1557599"/>
            <a:ext cx="3603321" cy="3036453"/>
          </a:xfrm>
          <a:prstGeom prst="rect">
            <a:avLst/>
          </a:prstGeom>
        </p:spPr>
      </p:pic>
      <p:pic>
        <p:nvPicPr>
          <p:cNvPr id="5" name="Picture 4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361B20F8-B4B3-362D-554E-30560354F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92" y="2184548"/>
            <a:ext cx="2761636" cy="7816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29B94-6F43-EDDE-BC93-2E7BADBA3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33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4216201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24ED2-C2A9-A0B4-F795-AF7C3B8F6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07F660-32F3-CE69-34E0-D6B813DE4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8" y="1817645"/>
            <a:ext cx="4429125" cy="1015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F2BF0-2DA1-77C8-C52B-1D0DAB72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Clustering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82102-83CE-805D-2A80-2C25B2EA67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90351-B325-F37C-7B19-CD028367138E}"/>
              </a:ext>
            </a:extLst>
          </p:cNvPr>
          <p:cNvSpPr txBox="1"/>
          <p:nvPr/>
        </p:nvSpPr>
        <p:spPr>
          <a:xfrm>
            <a:off x="411075" y="852178"/>
            <a:ext cx="37104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IBM Plex Sans"/>
              </a:rPr>
              <a:t>Discrete </a:t>
            </a:r>
            <a:r>
              <a:rPr lang="en-US" sz="2000" b="1" i="1" dirty="0">
                <a:latin typeface="IBM Plex Sans"/>
              </a:rPr>
              <a:t>k</a:t>
            </a:r>
            <a:r>
              <a:rPr lang="en-US" sz="2000" b="1" dirty="0">
                <a:latin typeface="IBM Plex Sans"/>
              </a:rPr>
              <a:t>-means clustering</a:t>
            </a:r>
          </a:p>
        </p:txBody>
      </p:sp>
      <p:pic>
        <p:nvPicPr>
          <p:cNvPr id="4" name="Picture 3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CCBC44D8-DF15-421A-FB03-71CD95C8B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789" y="925817"/>
            <a:ext cx="3705225" cy="3705225"/>
          </a:xfrm>
          <a:prstGeom prst="rect">
            <a:avLst/>
          </a:prstGeom>
        </p:spPr>
      </p:pic>
      <p:pic>
        <p:nvPicPr>
          <p:cNvPr id="8" name="Picture 7" descr="A blue and orange dots and stars&#10;&#10;AI-generated content may be incorrect.">
            <a:extLst>
              <a:ext uri="{FF2B5EF4-FFF2-40B4-BE49-F238E27FC236}">
                <a16:creationId xmlns:a16="http://schemas.microsoft.com/office/drawing/2014/main" id="{DE608BB6-0250-9283-5F4F-DA5029EAD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167" y="925817"/>
            <a:ext cx="3705225" cy="3713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4842E-E34E-C687-2703-15B5F41E5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690" y="925818"/>
            <a:ext cx="3705225" cy="3713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ECE2C5-F2BC-B63F-C029-3DC03B4EC37A}"/>
              </a:ext>
            </a:extLst>
          </p:cNvPr>
          <p:cNvSpPr txBox="1"/>
          <p:nvPr/>
        </p:nvSpPr>
        <p:spPr>
          <a:xfrm>
            <a:off x="1936539" y="1413024"/>
            <a:ext cx="206498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Points to cluster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DAFED9-2F41-3B9E-E4D9-558E7DE58FB6}"/>
              </a:ext>
            </a:extLst>
          </p:cNvPr>
          <p:cNvSpPr txBox="1"/>
          <p:nvPr/>
        </p:nvSpPr>
        <p:spPr>
          <a:xfrm>
            <a:off x="414541" y="2742895"/>
            <a:ext cx="107338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Centers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34EFBE-2C4B-CC96-98F3-1CA998C6DF96}"/>
              </a:ext>
            </a:extLst>
          </p:cNvPr>
          <p:cNvSpPr txBox="1"/>
          <p:nvPr/>
        </p:nvSpPr>
        <p:spPr>
          <a:xfrm>
            <a:off x="2629390" y="2744468"/>
            <a:ext cx="206800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Distance to closest center</a:t>
            </a:r>
            <a:endParaRPr lang="en-US" sz="2000">
              <a:latin typeface="IBM Plex Sans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A2D5B6-8BB0-8BF3-636A-570F67A9E8C7}"/>
              </a:ext>
            </a:extLst>
          </p:cNvPr>
          <p:cNvSpPr txBox="1"/>
          <p:nvPr/>
        </p:nvSpPr>
        <p:spPr>
          <a:xfrm>
            <a:off x="411074" y="3905397"/>
            <a:ext cx="443221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IBM Plex Sans"/>
              </a:rPr>
              <a:t>Discrete optimization – we need discrete assignments to clusters</a:t>
            </a:r>
            <a:endParaRPr lang="en-US" sz="2000" b="1" dirty="0">
              <a:latin typeface="IBM Plex Sans"/>
              <a:cs typeface="Arial" panose="020B0604020202020204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EB1417-6EDB-6099-A7E7-C2DCCE9ACA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34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653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0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76E2B-C755-A6EA-A5C4-B8766F7BB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0CCE-33C5-C9D4-38AF-B8C0A1CD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7970498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Clustering with Associative Memories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08B0B-629D-FCE6-DFC4-74192FDBF7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FD1CE-8E87-7C7A-F9E3-C63774B97D59}"/>
              </a:ext>
            </a:extLst>
          </p:cNvPr>
          <p:cNvSpPr txBox="1"/>
          <p:nvPr/>
        </p:nvSpPr>
        <p:spPr>
          <a:xfrm>
            <a:off x="775405" y="2021110"/>
            <a:ext cx="370981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</a:rPr>
              <a:t>Main idea: </a:t>
            </a:r>
            <a:r>
              <a:rPr lang="en-US" sz="2000">
                <a:latin typeface="IBM Plex Sans"/>
              </a:rPr>
              <a:t>Use contraction to emulate discrete assignment</a:t>
            </a:r>
            <a:endParaRPr lang="en-US" sz="2000">
              <a:latin typeface="IBM Plex Sans"/>
              <a:cs typeface="Arial" panose="020B0604020202020204"/>
            </a:endParaRPr>
          </a:p>
        </p:txBody>
      </p:sp>
      <p:pic>
        <p:nvPicPr>
          <p:cNvPr id="4" name="Picture 3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68D04102-53F4-9D3F-5181-9507F56D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329" y="933646"/>
            <a:ext cx="3705225" cy="3705225"/>
          </a:xfrm>
          <a:prstGeom prst="rect">
            <a:avLst/>
          </a:prstGeom>
        </p:spPr>
      </p:pic>
      <p:pic>
        <p:nvPicPr>
          <p:cNvPr id="13" name="Picture 12" descr="A group of blue dots with red stars&#10;&#10;AI-generated content may be incorrect.">
            <a:extLst>
              <a:ext uri="{FF2B5EF4-FFF2-40B4-BE49-F238E27FC236}">
                <a16:creationId xmlns:a16="http://schemas.microsoft.com/office/drawing/2014/main" id="{86818D84-0979-7C34-433C-5C829638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5" y="933646"/>
            <a:ext cx="3705225" cy="3705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78B52-A7AF-E190-23EE-FEFCE8F93E49}"/>
              </a:ext>
            </a:extLst>
          </p:cNvPr>
          <p:cNvSpPr txBox="1"/>
          <p:nvPr/>
        </p:nvSpPr>
        <p:spPr>
          <a:xfrm>
            <a:off x="1218318" y="3865666"/>
            <a:ext cx="268111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latin typeface="IBM Plex Sans"/>
              </a:rPr>
              <a:t>Differentiable discrete clustering objective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57CF1-9E0D-2167-5CE2-0F5611956B30}"/>
              </a:ext>
            </a:extLst>
          </p:cNvPr>
          <p:cNvSpPr txBox="1"/>
          <p:nvPr/>
        </p:nvSpPr>
        <p:spPr>
          <a:xfrm>
            <a:off x="1644973" y="4731689"/>
            <a:ext cx="636431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Saha,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End-to-End Differentiable Clustering with Associative Memories.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ICML 2023.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30D4F-FF62-8296-C16C-93B33EF7DF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35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DC616E-CE9A-C92A-8FF4-FA96CBEAD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38" y="1010401"/>
            <a:ext cx="4429125" cy="1015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0264AD-3651-3455-7CE5-B435DE3AE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2843212"/>
            <a:ext cx="3293269" cy="1021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A8466D-0A95-242F-D2A8-1A93F77E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713" y="1104900"/>
            <a:ext cx="2331244" cy="49768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54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7ED63-82D6-3AE9-5D29-B414248D0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25FE1-8558-EC5A-9A9D-67C138649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  <a:endParaRPr lang="en-US">
              <a:solidFill>
                <a:srgbClr val="000000"/>
              </a:solidFill>
              <a:latin typeface="IBM Plex Sans"/>
              <a:cs typeface="Arial"/>
            </a:endParaRPr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B5BCA2A-91FE-070E-B658-294E1046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64" t="9644" r="23582" b="457"/>
          <a:stretch/>
        </p:blipFill>
        <p:spPr>
          <a:xfrm>
            <a:off x="3395323" y="2782687"/>
            <a:ext cx="787798" cy="914735"/>
          </a:xfrm>
          <a:prstGeom prst="rect">
            <a:avLst/>
          </a:prstGeom>
        </p:spPr>
      </p:pic>
      <p:pic>
        <p:nvPicPr>
          <p:cNvPr id="10" name="Picture 9" descr="A white rectangular sign with black text&#10;&#10;AI-generated content may be incorrect.">
            <a:extLst>
              <a:ext uri="{FF2B5EF4-FFF2-40B4-BE49-F238E27FC236}">
                <a16:creationId xmlns:a16="http://schemas.microsoft.com/office/drawing/2014/main" id="{2038767A-A9CC-0E08-5D4F-E322DE6B5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7" y="1190758"/>
            <a:ext cx="6600826" cy="1383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F54DC2-244E-54B4-0C6E-B00C85197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652" y="2782246"/>
            <a:ext cx="1477386" cy="1485215"/>
          </a:xfrm>
          <a:prstGeom prst="rect">
            <a:avLst/>
          </a:prstGeom>
        </p:spPr>
      </p:pic>
      <p:pic>
        <p:nvPicPr>
          <p:cNvPr id="12" name="Picture 11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E203872E-16BD-6FA2-58E9-C8422D231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786063"/>
            <a:ext cx="942975" cy="914400"/>
          </a:xfrm>
          <a:prstGeom prst="rect">
            <a:avLst/>
          </a:prstGeom>
        </p:spPr>
      </p:pic>
      <p:pic>
        <p:nvPicPr>
          <p:cNvPr id="13" name="Picture 12" descr="Profile photo for Bishwajit Saha">
            <a:extLst>
              <a:ext uri="{FF2B5EF4-FFF2-40B4-BE49-F238E27FC236}">
                <a16:creationId xmlns:a16="http://schemas.microsoft.com/office/drawing/2014/main" id="{55FF012F-0D52-98DA-7C41-117DC16089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740" r="12760" b="47557"/>
          <a:stretch/>
        </p:blipFill>
        <p:spPr>
          <a:xfrm>
            <a:off x="2143124" y="2783847"/>
            <a:ext cx="792960" cy="9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66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E20569-77B8-969B-48BC-910C31E3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DF25-9730-7C0F-C714-72956D79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7962670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Deep Clustering with Associative Memories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1A35D-4EEC-615F-5E5F-E8408C5E2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pic>
        <p:nvPicPr>
          <p:cNvPr id="4" name="Picture 3" descr="A blue dots on a white background&#10;&#10;AI-generated content may be incorrect.">
            <a:extLst>
              <a:ext uri="{FF2B5EF4-FFF2-40B4-BE49-F238E27FC236}">
                <a16:creationId xmlns:a16="http://schemas.microsoft.com/office/drawing/2014/main" id="{2440CBCC-594F-D726-F311-6F765C82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24" y="1951386"/>
            <a:ext cx="1231336" cy="1231336"/>
          </a:xfrm>
          <a:prstGeom prst="rect">
            <a:avLst/>
          </a:prstGeom>
        </p:spPr>
      </p:pic>
      <p:pic>
        <p:nvPicPr>
          <p:cNvPr id="8" name="Picture 7" descr="A group of blue dots&#10;&#10;AI-generated content may be incorrect.">
            <a:extLst>
              <a:ext uri="{FF2B5EF4-FFF2-40B4-BE49-F238E27FC236}">
                <a16:creationId xmlns:a16="http://schemas.microsoft.com/office/drawing/2014/main" id="{76C31B30-1A43-1134-F254-E2EC139A9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692" y="1951386"/>
            <a:ext cx="1231336" cy="1231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F0414-FF48-7AD5-4AE9-DBFA8E7F3B4F}"/>
              </a:ext>
            </a:extLst>
          </p:cNvPr>
          <p:cNvSpPr txBox="1"/>
          <p:nvPr/>
        </p:nvSpPr>
        <p:spPr>
          <a:xfrm>
            <a:off x="1100007" y="797376"/>
            <a:ext cx="72411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IBM Plex Sans"/>
              </a:rPr>
              <a:t>Main idea: </a:t>
            </a:r>
            <a:r>
              <a:rPr lang="en-US" sz="2000" dirty="0">
                <a:latin typeface="IBM Plex Sans"/>
              </a:rPr>
              <a:t>Use contraction to learn a clustered latent space</a:t>
            </a:r>
            <a:endParaRPr lang="en-US" sz="2000" dirty="0">
              <a:latin typeface="IBM Plex Sans"/>
              <a:cs typeface="Arial" panose="020B060402020202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92D2C-42B2-AE9B-973E-711A96DC8BBC}"/>
              </a:ext>
            </a:extLst>
          </p:cNvPr>
          <p:cNvGrpSpPr/>
          <p:nvPr/>
        </p:nvGrpSpPr>
        <p:grpSpPr>
          <a:xfrm>
            <a:off x="433649" y="2055051"/>
            <a:ext cx="721942" cy="1009913"/>
            <a:chOff x="386677" y="1953277"/>
            <a:chExt cx="721942" cy="1009913"/>
          </a:xfrm>
        </p:grpSpPr>
        <p:pic>
          <p:nvPicPr>
            <p:cNvPr id="10" name="Picture 9" descr="A hand holding a blue bird&#10;&#10;AI-generated content may be incorrect.">
              <a:extLst>
                <a:ext uri="{FF2B5EF4-FFF2-40B4-BE49-F238E27FC236}">
                  <a16:creationId xmlns:a16="http://schemas.microsoft.com/office/drawing/2014/main" id="{AB299F1B-4498-1461-DF6C-4DBEA923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622" y="1953277"/>
              <a:ext cx="424450" cy="469727"/>
            </a:xfrm>
            <a:prstGeom prst="rect">
              <a:avLst/>
            </a:prstGeom>
          </p:spPr>
        </p:pic>
        <p:pic>
          <p:nvPicPr>
            <p:cNvPr id="11" name="Picture 10" descr="A bird on a wire&#10;&#10;AI-generated content may be incorrect.">
              <a:extLst>
                <a:ext uri="{FF2B5EF4-FFF2-40B4-BE49-F238E27FC236}">
                  <a16:creationId xmlns:a16="http://schemas.microsoft.com/office/drawing/2014/main" id="{2AB2CBB2-181B-372C-3DB8-8ADA920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169" y="2250771"/>
              <a:ext cx="424450" cy="477555"/>
            </a:xfrm>
            <a:prstGeom prst="rect">
              <a:avLst/>
            </a:prstGeom>
          </p:spPr>
        </p:pic>
        <p:pic>
          <p:nvPicPr>
            <p:cNvPr id="12" name="Picture 11" descr="A black bird flying in the air&#10;&#10;AI-generated content may be incorrect.">
              <a:extLst>
                <a:ext uri="{FF2B5EF4-FFF2-40B4-BE49-F238E27FC236}">
                  <a16:creationId xmlns:a16="http://schemas.microsoft.com/office/drawing/2014/main" id="{8ECD07B3-64C2-4348-A02B-F119D9B2F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677" y="2493462"/>
              <a:ext cx="424450" cy="46972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64CE31-4FB2-89C7-9E05-D596D2B8BA29}"/>
              </a:ext>
            </a:extLst>
          </p:cNvPr>
          <p:cNvGrpSpPr/>
          <p:nvPr/>
        </p:nvGrpSpPr>
        <p:grpSpPr>
          <a:xfrm>
            <a:off x="7338621" y="2055051"/>
            <a:ext cx="651484" cy="1017740"/>
            <a:chOff x="7338621" y="1953277"/>
            <a:chExt cx="651484" cy="1017740"/>
          </a:xfrm>
        </p:grpSpPr>
        <p:pic>
          <p:nvPicPr>
            <p:cNvPr id="13" name="Picture 12" descr="A blurry image of a black and green plant&#10;&#10;AI-generated content may be incorrect.">
              <a:extLst>
                <a:ext uri="{FF2B5EF4-FFF2-40B4-BE49-F238E27FC236}">
                  <a16:creationId xmlns:a16="http://schemas.microsoft.com/office/drawing/2014/main" id="{1ACD45EC-E9AF-99E6-77A3-F95393774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6450" y="1953277"/>
              <a:ext cx="424450" cy="477555"/>
            </a:xfrm>
            <a:prstGeom prst="rect">
              <a:avLst/>
            </a:prstGeom>
          </p:spPr>
        </p:pic>
        <p:pic>
          <p:nvPicPr>
            <p:cNvPr id="15" name="Picture 14" descr="A blue background with black spots&#10;&#10;AI-generated content may be incorrect.">
              <a:extLst>
                <a:ext uri="{FF2B5EF4-FFF2-40B4-BE49-F238E27FC236}">
                  <a16:creationId xmlns:a16="http://schemas.microsoft.com/office/drawing/2014/main" id="{5B6E44C7-35B9-F77B-6C0A-CE915D88E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65655" y="2188140"/>
              <a:ext cx="424450" cy="477555"/>
            </a:xfrm>
            <a:prstGeom prst="rect">
              <a:avLst/>
            </a:prstGeom>
          </p:spPr>
        </p:pic>
        <p:pic>
          <p:nvPicPr>
            <p:cNvPr id="16" name="Picture 15" descr="A black bird with long black feathers&#10;&#10;AI-generated content may be incorrect.">
              <a:extLst>
                <a:ext uri="{FF2B5EF4-FFF2-40B4-BE49-F238E27FC236}">
                  <a16:creationId xmlns:a16="http://schemas.microsoft.com/office/drawing/2014/main" id="{878196F7-A76D-0ED1-6F3C-140B5D23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8621" y="2493462"/>
              <a:ext cx="424450" cy="47755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846412-B625-568B-7B4D-2132B7E42314}"/>
              </a:ext>
            </a:extLst>
          </p:cNvPr>
          <p:cNvSpPr txBox="1"/>
          <p:nvPr/>
        </p:nvSpPr>
        <p:spPr>
          <a:xfrm>
            <a:off x="2011181" y="4734392"/>
            <a:ext cx="54701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Saha,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Deep Clustering with Associative Memories.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F305B-958E-E653-38DA-086892900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37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D981E-D6BC-6F00-BBEB-DEFC2B9C94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11" y="1309956"/>
            <a:ext cx="8533357" cy="59771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4670127-4A69-0833-4293-AFA2FC5CA78C}"/>
              </a:ext>
            </a:extLst>
          </p:cNvPr>
          <p:cNvGrpSpPr/>
          <p:nvPr/>
        </p:nvGrpSpPr>
        <p:grpSpPr>
          <a:xfrm>
            <a:off x="794683" y="3190940"/>
            <a:ext cx="7476040" cy="1500628"/>
            <a:chOff x="794683" y="3190940"/>
            <a:chExt cx="7476040" cy="15006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B6E536-6359-2D7F-E363-66FD2DADC04B}"/>
                </a:ext>
              </a:extLst>
            </p:cNvPr>
            <p:cNvSpPr txBox="1"/>
            <p:nvPr/>
          </p:nvSpPr>
          <p:spPr>
            <a:xfrm>
              <a:off x="794683" y="3983682"/>
              <a:ext cx="7476040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IBM Plex Sans"/>
                </a:rPr>
                <a:t>Single differentiable objective handling both </a:t>
              </a:r>
              <a:r>
                <a:rPr lang="en-US" sz="2000" b="1">
                  <a:latin typeface="IBM Plex Sans"/>
                </a:rPr>
                <a:t>fidelity of learned representations</a:t>
              </a:r>
              <a:r>
                <a:rPr lang="en-US" sz="2000">
                  <a:latin typeface="IBM Plex Sans"/>
                </a:rPr>
                <a:t> and the </a:t>
              </a:r>
              <a:r>
                <a:rPr lang="en-US" sz="2000" b="1">
                  <a:latin typeface="IBM Plex Sans"/>
                </a:rPr>
                <a:t>collective clustered structure</a:t>
              </a:r>
            </a:p>
          </p:txBody>
        </p:sp>
        <p:pic>
          <p:nvPicPr>
            <p:cNvPr id="21" name="Picture 20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B0618FF0-BEE2-C654-FF93-290ADCB3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2582" y="3190940"/>
              <a:ext cx="4532596" cy="789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5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C65FE-CE0E-D236-564C-B19E1B665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762AD-8751-F2E7-8176-E51F16C85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  <a:endParaRPr lang="en-US">
              <a:solidFill>
                <a:srgbClr val="000000"/>
              </a:solidFill>
              <a:latin typeface="IBM Plex Sans"/>
              <a:cs typeface="Arial"/>
            </a:endParaRPr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857FEB3-2696-1B30-3FC8-643164D1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64" t="9644" r="23582" b="457"/>
          <a:stretch/>
        </p:blipFill>
        <p:spPr>
          <a:xfrm>
            <a:off x="2702379" y="2568375"/>
            <a:ext cx="787798" cy="914735"/>
          </a:xfrm>
          <a:prstGeom prst="rect">
            <a:avLst/>
          </a:prstGeom>
        </p:spPr>
      </p:pic>
      <p:pic>
        <p:nvPicPr>
          <p:cNvPr id="12" name="Picture 11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34D0A2B4-B197-B663-AB08-E2E07269F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206" y="2571751"/>
            <a:ext cx="942975" cy="914400"/>
          </a:xfrm>
          <a:prstGeom prst="rect">
            <a:avLst/>
          </a:prstGeom>
        </p:spPr>
      </p:pic>
      <p:pic>
        <p:nvPicPr>
          <p:cNvPr id="13" name="Picture 12" descr="Profile photo for Bishwajit Saha">
            <a:extLst>
              <a:ext uri="{FF2B5EF4-FFF2-40B4-BE49-F238E27FC236}">
                <a16:creationId xmlns:a16="http://schemas.microsoft.com/office/drawing/2014/main" id="{C8FC8748-F587-927F-F35C-CEB6EB6929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740" r="12760" b="47557"/>
          <a:stretch/>
        </p:blipFill>
        <p:spPr>
          <a:xfrm>
            <a:off x="1493043" y="2569535"/>
            <a:ext cx="792960" cy="918808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89CAF3-3A56-C5BD-9D00-528D482AF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5" y="1050131"/>
            <a:ext cx="702945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69568-E115-FAD7-5A00-7F3875B57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506" y="2568912"/>
            <a:ext cx="1577888" cy="15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6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90C25-CCFD-4787-4963-C97A5EFAF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3A24-72EE-FDF3-5661-FE2FA367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Opportunities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92DCE-DD54-D6A0-959A-2B16503E43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0B9C-FBC1-CAC2-0FE1-B42346E31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39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3114D-35D5-46A2-0048-0B61B3F6433A}"/>
              </a:ext>
            </a:extLst>
          </p:cNvPr>
          <p:cNvSpPr txBox="1"/>
          <p:nvPr/>
        </p:nvSpPr>
        <p:spPr>
          <a:xfrm>
            <a:off x="422495" y="803539"/>
            <a:ext cx="8385525" cy="1887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IBM Plex Sans"/>
              </a:rPr>
              <a:t>Inspiration for Kernel Machines</a:t>
            </a:r>
            <a:endParaRPr lang="en-US"/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Efficiency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</a:rPr>
              <a:t>Mode-finding Capabilities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 b="1">
                <a:latin typeface="IBM Plex Sans"/>
              </a:rPr>
              <a:t>Novel Energy Functions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45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D236-0599-024C-E932-97802568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black symbols&#10;&#10;AI-generated content may be incorrect.">
            <a:extLst>
              <a:ext uri="{FF2B5EF4-FFF2-40B4-BE49-F238E27FC236}">
                <a16:creationId xmlns:a16="http://schemas.microsoft.com/office/drawing/2014/main" id="{B0F90C27-3A95-EA35-4A25-30853288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1" y="1948917"/>
            <a:ext cx="6879567" cy="1806382"/>
          </a:xfrm>
          <a:prstGeom prst="rect">
            <a:avLst/>
          </a:prstGeom>
        </p:spPr>
      </p:pic>
      <p:pic>
        <p:nvPicPr>
          <p:cNvPr id="26" name="Picture 25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6081303C-7D74-93B8-1CDC-41B61F08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64" y="1444627"/>
            <a:ext cx="3310387" cy="852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35DFE-88F0-D685-EB19-77501D21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89" y="201168"/>
            <a:ext cx="5777656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Associative Memory Networks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6EDA1-331F-FD66-4D98-ACFD37EBD2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6999F2-65C8-285E-EC07-0769F87B046A}"/>
              </a:ext>
            </a:extLst>
          </p:cNvPr>
          <p:cNvSpPr txBox="1"/>
          <p:nvPr/>
        </p:nvSpPr>
        <p:spPr>
          <a:xfrm>
            <a:off x="3037267" y="3105841"/>
            <a:ext cx="400104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</a:rPr>
              <a:t>Inference</a:t>
            </a:r>
            <a:r>
              <a:rPr lang="en-US" sz="2000">
                <a:latin typeface="IBM Plex Sans"/>
              </a:rPr>
              <a:t> (or the forward pass) with a </a:t>
            </a:r>
            <a:r>
              <a:rPr lang="en-US" sz="2000" i="1">
                <a:latin typeface="IBM Plex Sans"/>
              </a:rPr>
              <a:t>T-</a:t>
            </a:r>
            <a:r>
              <a:rPr lang="en-US" sz="2000">
                <a:latin typeface="IBM Plex Sans"/>
              </a:rPr>
              <a:t>layer AM network is equivalent to </a:t>
            </a:r>
            <a:r>
              <a:rPr lang="en-US" sz="2000" i="1">
                <a:latin typeface="IBM Plex Sans"/>
              </a:rPr>
              <a:t>T</a:t>
            </a:r>
            <a:r>
              <a:rPr lang="en-US" sz="2000">
                <a:latin typeface="IBM Plex Sans"/>
              </a:rPr>
              <a:t>  </a:t>
            </a:r>
            <a:r>
              <a:rPr lang="en-US" sz="2000" b="1">
                <a:latin typeface="IBM Plex Sans"/>
              </a:rPr>
              <a:t>energy descent steps </a:t>
            </a:r>
            <a:r>
              <a:rPr lang="en-US" sz="2000">
                <a:latin typeface="IBM Plex Sans"/>
              </a:rPr>
              <a:t>using the energy gradient.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759CF-E1A6-4BAE-BDDD-280A469D2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4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pic>
        <p:nvPicPr>
          <p:cNvPr id="25" name="Picture 24" descr="A black and white text&#10;&#10;AI-generated content may be incorrect.">
            <a:extLst>
              <a:ext uri="{FF2B5EF4-FFF2-40B4-BE49-F238E27FC236}">
                <a16:creationId xmlns:a16="http://schemas.microsoft.com/office/drawing/2014/main" id="{730CE9D9-4E65-EDB6-9F5A-B9AA70B03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764" y="1007745"/>
            <a:ext cx="3195369" cy="435852"/>
          </a:xfrm>
          <a:prstGeom prst="rect">
            <a:avLst/>
          </a:prstGeom>
        </p:spPr>
      </p:pic>
      <p:pic>
        <p:nvPicPr>
          <p:cNvPr id="9" name="Picture 8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95CD9D2-641E-510C-53BB-8B26DA900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86" y="1005829"/>
            <a:ext cx="2761636" cy="781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3B7B2E8-46B8-6781-7FA4-30992E929A97}"/>
              </a:ext>
            </a:extLst>
          </p:cNvPr>
          <p:cNvSpPr txBox="1"/>
          <p:nvPr/>
        </p:nvSpPr>
        <p:spPr>
          <a:xfrm>
            <a:off x="2326590" y="4735141"/>
            <a:ext cx="63068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Krotov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&amp; Hopfield.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Memories for Pattern Recognition.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2016.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0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AE505-7D5E-9105-66E3-8949F990F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41E7-6EF3-BC2C-CA32-6D08EA9C6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71" y="201168"/>
            <a:ext cx="8167696" cy="80467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IBM Plex Sans"/>
                <a:cs typeface="Arial"/>
              </a:rPr>
              <a:t>Energy Functions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E1D20F-2672-542A-B5B6-DF3632E089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5678C-5B5F-184E-AE67-71857184A6F0}"/>
              </a:ext>
            </a:extLst>
          </p:cNvPr>
          <p:cNvSpPr txBox="1"/>
          <p:nvPr/>
        </p:nvSpPr>
        <p:spPr>
          <a:xfrm>
            <a:off x="228878" y="3474905"/>
            <a:ext cx="855523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Gaussian kernel -- the </a:t>
            </a:r>
            <a:r>
              <a:rPr lang="en-US" sz="2000" b="1" dirty="0">
                <a:latin typeface="IBM Plex Sans"/>
              </a:rPr>
              <a:t>log-sum-exp or LSE energy</a:t>
            </a:r>
            <a:r>
              <a:rPr lang="en-US" sz="2000" dirty="0">
                <a:latin typeface="IBM Plex Sans"/>
              </a:rPr>
              <a:t>  </a:t>
            </a:r>
            <a:endParaRPr lang="en-US" sz="2000" b="1" dirty="0">
              <a:latin typeface="IBM Plex Sans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 panose="020B0604020202020204"/>
              </a:rPr>
              <a:t>Kernel uses exponential separation with exponential capacity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 panose="020B0604020202020204"/>
              </a:rPr>
              <a:t>Is that enough to make it a "good" kernel function?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F1397-3F65-4BF0-A549-09E23C42AFD9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35252-11EB-932D-435F-545B6207D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40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9" name="Picture 18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0D994BE5-A97C-1F97-BE03-C1D96A257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6" y="1005829"/>
            <a:ext cx="2761636" cy="781665"/>
          </a:xfrm>
          <a:prstGeom prst="rect">
            <a:avLst/>
          </a:prstGeom>
        </p:spPr>
      </p:pic>
      <p:pic>
        <p:nvPicPr>
          <p:cNvPr id="21" name="Picture 20" descr="A black and white text&#10;&#10;AI-generated content may be incorrect.">
            <a:extLst>
              <a:ext uri="{FF2B5EF4-FFF2-40B4-BE49-F238E27FC236}">
                <a16:creationId xmlns:a16="http://schemas.microsoft.com/office/drawing/2014/main" id="{93C5ACF1-DE3E-5DD9-1BAE-31EC032B0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311" y="1007745"/>
            <a:ext cx="4589972" cy="6263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6B892B-FB68-94B4-59DB-6D3CA51CD421}"/>
              </a:ext>
            </a:extLst>
          </p:cNvPr>
          <p:cNvSpPr txBox="1"/>
          <p:nvPr/>
        </p:nvSpPr>
        <p:spPr>
          <a:xfrm>
            <a:off x="5764121" y="1552873"/>
            <a:ext cx="286594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IBM Plex Sans"/>
                <a:ea typeface="IBM Plex Sans" charset="0"/>
                <a:cs typeface="IBM Plex Sans" charset="0"/>
              </a:rPr>
              <a:t>Model is parameterized with </a:t>
            </a:r>
            <a:r>
              <a:rPr lang="en-US" sz="2000" b="1" dirty="0">
                <a:latin typeface="IBM Plex Sans"/>
                <a:ea typeface="IBM Plex Sans" charset="0"/>
                <a:cs typeface="IBM Plex Sans" charset="0"/>
              </a:rPr>
              <a:t>stored patterns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11459A-009B-309D-46BB-E515C7F29B03}"/>
              </a:ext>
            </a:extLst>
          </p:cNvPr>
          <p:cNvSpPr txBox="1"/>
          <p:nvPr/>
        </p:nvSpPr>
        <p:spPr>
          <a:xfrm>
            <a:off x="5767025" y="2352806"/>
            <a:ext cx="286140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IBM Plex Sans"/>
              </a:rPr>
              <a:t>Energy function </a:t>
            </a:r>
            <a:r>
              <a:rPr lang="en-US" sz="2000" dirty="0">
                <a:latin typeface="IBM Plex Sans"/>
              </a:rPr>
              <a:t>defined by the kernel</a:t>
            </a:r>
            <a:endParaRPr lang="en-US" dirty="0"/>
          </a:p>
        </p:txBody>
      </p:sp>
      <p:pic>
        <p:nvPicPr>
          <p:cNvPr id="27" name="Picture 26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765F49F5-6CF0-9CE2-0A0B-CAEC2472E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89" y="1908059"/>
            <a:ext cx="5147246" cy="14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1A0C4-AEDC-B27E-72E0-7E59BDC63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4A00EA2-B377-5B7A-315C-BA1B15EA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320" y="3233412"/>
            <a:ext cx="3670518" cy="923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42108B-11CF-11E9-FF6A-3E993EF42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63" y="3376362"/>
            <a:ext cx="4908637" cy="692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9B2C1-6F49-CDC6-660C-CD431D1C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9" y="201168"/>
            <a:ext cx="6648160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Insights from Density Estimation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E36E6-227D-78AD-42F7-5AED448826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30E7E4-9606-D94D-F9F1-8CD43B308FF8}"/>
              </a:ext>
            </a:extLst>
          </p:cNvPr>
          <p:cNvSpPr txBox="1"/>
          <p:nvPr/>
        </p:nvSpPr>
        <p:spPr>
          <a:xfrm>
            <a:off x="235859" y="1506941"/>
            <a:ext cx="763536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IBM Plex Sans"/>
              </a:rPr>
              <a:t>Kernel density estimate or KDE given samples from a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F2B6F-6187-8BD1-DED2-C980CC5AAB1B}"/>
              </a:ext>
            </a:extLst>
          </p:cNvPr>
          <p:cNvSpPr txBox="1"/>
          <p:nvPr/>
        </p:nvSpPr>
        <p:spPr>
          <a:xfrm>
            <a:off x="224057" y="2963372"/>
            <a:ext cx="376794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Mean Integrated Squared Error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E150-781E-6898-68D8-533FA5947AF0}"/>
              </a:ext>
            </a:extLst>
          </p:cNvPr>
          <p:cNvSpPr txBox="1"/>
          <p:nvPr/>
        </p:nvSpPr>
        <p:spPr>
          <a:xfrm>
            <a:off x="6627057" y="4029455"/>
            <a:ext cx="597520" cy="3456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IBM Plex Sans"/>
              </a:rPr>
              <a:t>Bias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43F69-EFD3-3930-B9B6-48DECCFDA196}"/>
              </a:ext>
            </a:extLst>
          </p:cNvPr>
          <p:cNvSpPr txBox="1"/>
          <p:nvPr/>
        </p:nvSpPr>
        <p:spPr>
          <a:xfrm>
            <a:off x="7540751" y="4029142"/>
            <a:ext cx="99395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IBM Plex Sans"/>
              </a:rPr>
              <a:t>Variance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AF8FC-45B1-1789-D82B-136CEE358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41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8" name="Picture 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CC683CC-1BC2-D35B-26C0-0286D29325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473" t="3793" r="4008" b="3846"/>
          <a:stretch>
            <a:fillRect/>
          </a:stretch>
        </p:blipFill>
        <p:spPr>
          <a:xfrm>
            <a:off x="5745467" y="999702"/>
            <a:ext cx="2978810" cy="375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3690C1-201F-3407-8BEF-FB09C306A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287" y="1917833"/>
            <a:ext cx="4438913" cy="10181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9AEA92-C960-48DB-5926-CD8AE6E52AF4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pic>
        <p:nvPicPr>
          <p:cNvPr id="26" name="Picture 25" descr="A black and white text&#10;&#10;AI-generated content may be incorrect.">
            <a:extLst>
              <a:ext uri="{FF2B5EF4-FFF2-40B4-BE49-F238E27FC236}">
                <a16:creationId xmlns:a16="http://schemas.microsoft.com/office/drawing/2014/main" id="{5A7C6572-D52C-5305-4EBF-A3AF87F76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674" y="858999"/>
            <a:ext cx="4589972" cy="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8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16DCAA-BB79-DF6E-57DC-DE6487355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204A-7637-D593-7AD1-D0EBA9D2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9" y="201168"/>
            <a:ext cx="5749576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Kernels and their Efficiencies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2BCD-2788-6F5E-6EF2-028894E8B6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3378D-A1E8-DE4F-7944-ACFF3F416B71}"/>
              </a:ext>
            </a:extLst>
          </p:cNvPr>
          <p:cNvSpPr txBox="1"/>
          <p:nvPr/>
        </p:nvSpPr>
        <p:spPr>
          <a:xfrm>
            <a:off x="351772" y="3486559"/>
            <a:ext cx="696149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For density estimation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latin typeface="IBM Plex Sans"/>
              </a:rPr>
              <a:t>Gaussian kernel is not the best; many other better</a:t>
            </a:r>
            <a:endParaRPr lang="en-US" sz="2000">
              <a:latin typeface="IBM Plex Sans"/>
              <a:cs typeface="Arial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sz="2000" err="1">
                <a:latin typeface="IBM Plex Sans"/>
                <a:cs typeface="Arial" panose="020B0604020202020204"/>
              </a:rPr>
              <a:t>Epanechnikov</a:t>
            </a:r>
            <a:r>
              <a:rPr lang="en-US" sz="2000">
                <a:latin typeface="IBM Plex Sans"/>
                <a:cs typeface="Arial" panose="020B0604020202020204"/>
              </a:rPr>
              <a:t> kernel known to be optimal</a:t>
            </a:r>
          </a:p>
        </p:txBody>
      </p:sp>
      <p:pic>
        <p:nvPicPr>
          <p:cNvPr id="6" name="Picture 5" descr="A graph of a triangle and efficiency&#10;&#10;AI-generated content may be incorrect.">
            <a:extLst>
              <a:ext uri="{FF2B5EF4-FFF2-40B4-BE49-F238E27FC236}">
                <a16:creationId xmlns:a16="http://schemas.microsoft.com/office/drawing/2014/main" id="{2BFAD05D-03E4-6D5D-7316-EF6661C67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203059"/>
            <a:ext cx="8586788" cy="2283411"/>
          </a:xfrm>
          <a:prstGeom prst="rect">
            <a:avLst/>
          </a:prstGeo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0BD9FF9C-381E-576D-CD88-EA8C2F112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4" y="1204865"/>
            <a:ext cx="8072438" cy="22797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C61B9-ED36-7C94-E3CB-DFE61FADD4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42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209D6-2799-BCCC-F509-71715CD06E43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7CF227-DC58-66F0-B057-A9AFB748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64" y="62630"/>
            <a:ext cx="2859197" cy="8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2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4C1F1-EA77-9C03-D395-D7E9453BE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89A4-99EC-7EE1-8A04-6923DCBE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" y="201168"/>
            <a:ext cx="8325240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Log-Sum-Shifted-ReLU or LSR Energy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30676-8DAA-D4DC-37AC-1F58E3882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B5F6D-798C-739B-F19B-7C5F6D34CD14}"/>
              </a:ext>
            </a:extLst>
          </p:cNvPr>
          <p:cNvSpPr txBox="1"/>
          <p:nvPr/>
        </p:nvSpPr>
        <p:spPr>
          <a:xfrm>
            <a:off x="735382" y="3619647"/>
            <a:ext cx="76739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Exponential capacity </a:t>
            </a:r>
            <a:r>
              <a:rPr lang="en-US" sz="2000" i="1" dirty="0">
                <a:latin typeface="IBM Plex Sans"/>
              </a:rPr>
              <a:t>without</a:t>
            </a:r>
            <a:r>
              <a:rPr lang="en-US" sz="2000" dirty="0">
                <a:latin typeface="IBM Plex Sans"/>
              </a:rPr>
              <a:t> exponential </a:t>
            </a:r>
            <a:r>
              <a:rPr lang="en-US" sz="2000" dirty="0">
                <a:latin typeface="IBM Plex Sans"/>
                <a:cs typeface="Arial"/>
              </a:rPr>
              <a:t>separation function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/>
              </a:rPr>
              <a:t>Simultaneously retrieves memories </a:t>
            </a:r>
            <a:r>
              <a:rPr lang="en-US" sz="2000" b="1" dirty="0">
                <a:latin typeface="IBM Plex Sans"/>
                <a:cs typeface="Arial" panose="020B0604020202020204"/>
              </a:rPr>
              <a:t>and</a:t>
            </a:r>
            <a:r>
              <a:rPr lang="en-US" sz="2000" dirty="0">
                <a:latin typeface="IBM Plex Sans"/>
                <a:cs typeface="Arial" panose="020B0604020202020204"/>
              </a:rPr>
              <a:t> generates many new</a:t>
            </a:r>
            <a:br>
              <a:rPr lang="en-US" sz="2000" dirty="0">
                <a:latin typeface="IBM Plex Sans"/>
                <a:cs typeface="Arial" panose="020B0604020202020204"/>
              </a:rPr>
            </a:br>
            <a:r>
              <a:rPr lang="en-US" sz="2000" dirty="0">
                <a:latin typeface="IBM Plex Sans"/>
                <a:cs typeface="Arial" panose="020B0604020202020204"/>
              </a:rPr>
              <a:t>local minima</a:t>
            </a:r>
            <a:endParaRPr lang="en-US" sz="2000" dirty="0">
              <a:latin typeface="IBM Plex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C7343-4451-3492-272E-8A4AB168D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43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11" name="Picture 10" descr="A black and white symbol&#10;&#10;AI-generated content may be incorrect.">
            <a:extLst>
              <a:ext uri="{FF2B5EF4-FFF2-40B4-BE49-F238E27FC236}">
                <a16:creationId xmlns:a16="http://schemas.microsoft.com/office/drawing/2014/main" id="{C6BBF70C-F51B-1885-029F-FB1E9DADE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54" y="972400"/>
            <a:ext cx="7215187" cy="1240830"/>
          </a:xfrm>
          <a:prstGeom prst="rect">
            <a:avLst/>
          </a:prstGeom>
        </p:spPr>
      </p:pic>
      <p:pic>
        <p:nvPicPr>
          <p:cNvPr id="12" name="Picture 11" descr="A black and white symbol&#10;&#10;AI-generated content may be incorrect.">
            <a:extLst>
              <a:ext uri="{FF2B5EF4-FFF2-40B4-BE49-F238E27FC236}">
                <a16:creationId xmlns:a16="http://schemas.microsoft.com/office/drawing/2014/main" id="{3B946E8B-09D9-73C1-8A07-D3C94EED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38" y="2377617"/>
            <a:ext cx="7781795" cy="12415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45E6E3-EF1B-E670-33AB-19E77D2FA9AE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0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03E413-F66E-3448-93DD-51D736744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1A4B-6D28-391A-2D76-56C571A2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" y="201168"/>
            <a:ext cx="8325240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Log-Sum-Shifted-ReLU or LSR Energy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E6E91-6D2B-61BD-8074-45D24E69AD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5625C-13E3-6F6F-ADB8-AA8D592A5B49}"/>
              </a:ext>
            </a:extLst>
          </p:cNvPr>
          <p:cNvSpPr txBox="1"/>
          <p:nvPr/>
        </p:nvSpPr>
        <p:spPr>
          <a:xfrm>
            <a:off x="735382" y="3619647"/>
            <a:ext cx="76739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</a:rPr>
              <a:t>Exponential capacity </a:t>
            </a:r>
            <a:r>
              <a:rPr lang="en-US" sz="2000" i="1" dirty="0">
                <a:latin typeface="IBM Plex Sans"/>
              </a:rPr>
              <a:t>without</a:t>
            </a:r>
            <a:r>
              <a:rPr lang="en-US" sz="2000" dirty="0">
                <a:latin typeface="IBM Plex Sans"/>
              </a:rPr>
              <a:t> exponential </a:t>
            </a:r>
            <a:r>
              <a:rPr lang="en-US" sz="2000" dirty="0">
                <a:latin typeface="IBM Plex Sans"/>
                <a:cs typeface="Arial"/>
              </a:rPr>
              <a:t>separation function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 dirty="0">
                <a:latin typeface="IBM Plex Sans"/>
                <a:cs typeface="Arial"/>
              </a:rPr>
              <a:t>Simultaneously retrieves memories </a:t>
            </a:r>
            <a:r>
              <a:rPr lang="en-US" sz="2000" b="1" dirty="0">
                <a:latin typeface="IBM Plex Sans"/>
                <a:cs typeface="Arial" panose="020B0604020202020204"/>
              </a:rPr>
              <a:t>and</a:t>
            </a:r>
            <a:r>
              <a:rPr lang="en-US" sz="2000" dirty="0">
                <a:latin typeface="IBM Plex Sans"/>
                <a:cs typeface="Arial" panose="020B0604020202020204"/>
              </a:rPr>
              <a:t> generates many new</a:t>
            </a:r>
            <a:br>
              <a:rPr lang="en-US" sz="2000" dirty="0">
                <a:latin typeface="IBM Plex Sans"/>
                <a:cs typeface="Arial" panose="020B0604020202020204"/>
              </a:rPr>
            </a:br>
            <a:r>
              <a:rPr lang="en-US" sz="2000" dirty="0">
                <a:latin typeface="IBM Plex Sans"/>
                <a:cs typeface="Arial" panose="020B0604020202020204"/>
              </a:rPr>
              <a:t>local minima</a:t>
            </a:r>
            <a:endParaRPr lang="en-US" sz="2000" dirty="0">
              <a:latin typeface="IBM Plex Sans"/>
            </a:endParaRPr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457C73C8-859D-8019-C351-EF134FBF6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947639"/>
            <a:ext cx="6465095" cy="25695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B83A7-6145-C476-243A-C618EEDA4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44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C6734-E3E5-FC6A-EF1A-543E74D080C4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213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E9ACD-F61A-99D9-F452-874A11D0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3863C-2A05-95F9-61C9-B7271639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" y="201168"/>
            <a:ext cx="8654048" cy="804672"/>
          </a:xfrm>
        </p:spPr>
        <p:txBody>
          <a:bodyPr/>
          <a:lstStyle/>
          <a:p>
            <a:r>
              <a:rPr lang="en-US" sz="3200" err="1">
                <a:solidFill>
                  <a:schemeClr val="tx1"/>
                </a:solidFill>
                <a:latin typeface="IBM Plex Sans"/>
                <a:cs typeface="Arial"/>
              </a:rPr>
              <a:t>Epanechnikov</a:t>
            </a:r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 Energy and Emergent Memories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616C6-75B3-3BD8-7E85-B75F43E57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C9EAF9A6-2D8F-DE00-3D3E-A606A56E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56" y="810240"/>
            <a:ext cx="6936288" cy="38909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68CF3-28E4-23B8-EDB6-0DCA657E2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45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E25F-847A-F17A-40D2-AA289115F90A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975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E91B1F-7FEA-C784-0844-6FF855661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84CE-C5FA-FD2B-A581-102A5240A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" y="201168"/>
            <a:ext cx="8693192" cy="804672"/>
          </a:xfrm>
        </p:spPr>
        <p:txBody>
          <a:bodyPr/>
          <a:lstStyle/>
          <a:p>
            <a:r>
              <a:rPr lang="en-US" sz="3200" err="1">
                <a:solidFill>
                  <a:schemeClr val="tx1"/>
                </a:solidFill>
                <a:latin typeface="IBM Plex Sans"/>
                <a:cs typeface="Arial"/>
              </a:rPr>
              <a:t>Epanechnikov</a:t>
            </a:r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 Energy and Emergent Memories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7C914-1924-B4A7-AC8F-FC4289ECE9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8FF1C-2604-6DEF-DC0C-AAF69BAF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906" y="814192"/>
            <a:ext cx="3334977" cy="3898727"/>
          </a:xfrm>
          <a:prstGeom prst="rect">
            <a:avLst/>
          </a:prstGeom>
        </p:spPr>
      </p:pic>
      <p:pic>
        <p:nvPicPr>
          <p:cNvPr id="8" name="Picture 7" descr="A screenshot of a graph with Ice hockey rink in the background&#10;&#10;AI-generated content may be incorrect.">
            <a:extLst>
              <a:ext uri="{FF2B5EF4-FFF2-40B4-BE49-F238E27FC236}">
                <a16:creationId xmlns:a16="http://schemas.microsoft.com/office/drawing/2014/main" id="{5ED1A6DF-91A0-DD13-67E5-F5FA48CED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11" y="814190"/>
            <a:ext cx="3733666" cy="38987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1E9C2-1074-D666-7A4F-925C5263B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46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CAAEE-A478-8632-4888-D32FFECA72C5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2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86BC9-B6F2-D67A-95C5-F3AF88DF0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5B56-0351-B272-400A-E6EE42A0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" y="201168"/>
            <a:ext cx="8693192" cy="804672"/>
          </a:xfrm>
        </p:spPr>
        <p:txBody>
          <a:bodyPr/>
          <a:lstStyle/>
          <a:p>
            <a:r>
              <a:rPr lang="en-US" sz="3200" err="1">
                <a:solidFill>
                  <a:schemeClr val="tx1"/>
                </a:solidFill>
                <a:latin typeface="IBM Plex Sans"/>
                <a:cs typeface="Arial"/>
              </a:rPr>
              <a:t>Epanechnikov</a:t>
            </a:r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 Energy and Emergent Memories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37705-745E-A6D6-FC36-A7A1AFE05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A1AD1-E3B4-042E-D8C6-9D9F11BB0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47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C6E66-2E99-0DB9-CD1E-B433BF56DFD4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pic>
        <p:nvPicPr>
          <p:cNvPr id="4" name="Picture 3" descr="A number written in red&#10;&#10;AI-generated content may be incorrect.">
            <a:extLst>
              <a:ext uri="{FF2B5EF4-FFF2-40B4-BE49-F238E27FC236}">
                <a16:creationId xmlns:a16="http://schemas.microsoft.com/office/drawing/2014/main" id="{25E53541-BFD0-11A9-DFCF-8A945A896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4" y="1470020"/>
            <a:ext cx="4043362" cy="2196318"/>
          </a:xfrm>
          <a:prstGeom prst="rect">
            <a:avLst/>
          </a:prstGeom>
        </p:spPr>
      </p:pic>
      <p:pic>
        <p:nvPicPr>
          <p:cNvPr id="6" name="Picture 5" descr="A number written in red&#10;&#10;AI-generated content may be incorrect.">
            <a:extLst>
              <a:ext uri="{FF2B5EF4-FFF2-40B4-BE49-F238E27FC236}">
                <a16:creationId xmlns:a16="http://schemas.microsoft.com/office/drawing/2014/main" id="{2559A1BD-C63D-F08F-7D3A-B27136102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1" y="1470303"/>
            <a:ext cx="4500563" cy="2195751"/>
          </a:xfrm>
          <a:prstGeom prst="rect">
            <a:avLst/>
          </a:prstGeom>
        </p:spPr>
      </p:pic>
      <p:pic>
        <p:nvPicPr>
          <p:cNvPr id="8" name="Picture 7" descr="A red and white check mark&#10;&#10;AI-generated content may be incorrect.">
            <a:extLst>
              <a:ext uri="{FF2B5EF4-FFF2-40B4-BE49-F238E27FC236}">
                <a16:creationId xmlns:a16="http://schemas.microsoft.com/office/drawing/2014/main" id="{B5496C5C-DB7D-94EE-D656-3B3FE7C4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62" y="4000499"/>
            <a:ext cx="2783682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D46D5-2164-BE17-8DA9-7BFCDBA0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90D7-2106-8BFF-8970-D9A4F52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" y="201168"/>
            <a:ext cx="8693192" cy="804672"/>
          </a:xfrm>
        </p:spPr>
        <p:txBody>
          <a:bodyPr/>
          <a:lstStyle/>
          <a:p>
            <a:r>
              <a:rPr lang="en-US" sz="3200" err="1">
                <a:solidFill>
                  <a:schemeClr val="tx1"/>
                </a:solidFill>
                <a:latin typeface="IBM Plex Sans"/>
                <a:cs typeface="Arial"/>
              </a:rPr>
              <a:t>Epanechnikov</a:t>
            </a:r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 Energy and Emergent Memories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6520D-B385-2469-4C40-B7FEA2B0C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817FC-A560-3F54-DE92-35762083F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48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7BD9B-6162-7C64-3860-8385803217C4}"/>
              </a:ext>
            </a:extLst>
          </p:cNvPr>
          <p:cNvSpPr txBox="1"/>
          <p:nvPr/>
        </p:nvSpPr>
        <p:spPr>
          <a:xfrm>
            <a:off x="1529711" y="4729624"/>
            <a:ext cx="63274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Dense Associative Memory with </a:t>
            </a:r>
            <a:r>
              <a:rPr lang="en-US" sz="1200" i="1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Epanechnikov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 Energy.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NFAM@ICLR 2025.</a:t>
            </a:r>
            <a:endParaRPr lang="en-US" sz="1200">
              <a:solidFill>
                <a:srgbClr val="222222"/>
              </a:solidFill>
              <a:latin typeface="IBM Plex Sans"/>
              <a:cs typeface="Arial"/>
            </a:endParaRPr>
          </a:p>
        </p:txBody>
      </p:sp>
      <p:pic>
        <p:nvPicPr>
          <p:cNvPr id="7" name="Picture 6" descr="A collage of photos of different types of objects&#10;&#10;AI-generated content may be incorrect.">
            <a:extLst>
              <a:ext uri="{FF2B5EF4-FFF2-40B4-BE49-F238E27FC236}">
                <a16:creationId xmlns:a16="http://schemas.microsoft.com/office/drawing/2014/main" id="{B5A1BB75-B4B1-EA44-7185-4E188D04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955"/>
            <a:ext cx="4236243" cy="2211870"/>
          </a:xfrm>
          <a:prstGeom prst="rect">
            <a:avLst/>
          </a:prstGeom>
        </p:spPr>
      </p:pic>
      <p:pic>
        <p:nvPicPr>
          <p:cNvPr id="10" name="Picture 9" descr="A collage of different colors of images&#10;&#10;AI-generated content may be incorrect.">
            <a:extLst>
              <a:ext uri="{FF2B5EF4-FFF2-40B4-BE49-F238E27FC236}">
                <a16:creationId xmlns:a16="http://schemas.microsoft.com/office/drawing/2014/main" id="{D0A41B36-718E-4973-823C-1503C6FC5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515" y="1447956"/>
            <a:ext cx="4243388" cy="2211869"/>
          </a:xfrm>
          <a:prstGeom prst="rect">
            <a:avLst/>
          </a:prstGeom>
        </p:spPr>
      </p:pic>
      <p:pic>
        <p:nvPicPr>
          <p:cNvPr id="11" name="Picture 10" descr="A close up of a person&amp;#39;s face&#10;&#10;AI-generated content may be incorrect.">
            <a:extLst>
              <a:ext uri="{FF2B5EF4-FFF2-40B4-BE49-F238E27FC236}">
                <a16:creationId xmlns:a16="http://schemas.microsoft.com/office/drawing/2014/main" id="{E219FC0A-0BB4-181B-08E9-B4E01CFBD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31" y="3769519"/>
            <a:ext cx="1659732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961AB-EFC0-C619-356F-7620E80C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C4852-4905-1721-28DE-35BAC4287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  <a:endParaRPr lang="en-US">
              <a:solidFill>
                <a:srgbClr val="000000"/>
              </a:solidFill>
              <a:latin typeface="IBM Plex Sans"/>
              <a:cs typeface="Arial"/>
            </a:endParaRPr>
          </a:p>
        </p:txBody>
      </p:sp>
      <p:pic>
        <p:nvPicPr>
          <p:cNvPr id="5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F2A04CE5-B6B6-F45E-D6C5-395D8807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09" y="2398645"/>
            <a:ext cx="905132" cy="905132"/>
          </a:xfrm>
          <a:prstGeom prst="rect">
            <a:avLst/>
          </a:prstGeom>
        </p:spPr>
      </p:pic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A363542E-0616-D9DE-D5FB-0D074971C6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64" t="9644" r="23582" b="457"/>
          <a:stretch/>
        </p:blipFill>
        <p:spPr>
          <a:xfrm>
            <a:off x="4372941" y="2396925"/>
            <a:ext cx="787798" cy="900448"/>
          </a:xfrm>
          <a:prstGeom prst="rect">
            <a:avLst/>
          </a:prstGeom>
        </p:spPr>
      </p:pic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C781327C-6427-2AD5-FF7E-D76E5BF5A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44" y="1114425"/>
            <a:ext cx="7008019" cy="1100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14F572-A546-6B66-08D1-F4877CC3C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049" y="2400300"/>
            <a:ext cx="1828408" cy="1828408"/>
          </a:xfrm>
          <a:prstGeom prst="rect">
            <a:avLst/>
          </a:prstGeom>
        </p:spPr>
      </p:pic>
      <p:pic>
        <p:nvPicPr>
          <p:cNvPr id="11" name="Picture 10" descr="A person in a blue and white plaid shirt&#10;&#10;AI-generated content may be incorrect.">
            <a:extLst>
              <a:ext uri="{FF2B5EF4-FFF2-40B4-BE49-F238E27FC236}">
                <a16:creationId xmlns:a16="http://schemas.microsoft.com/office/drawing/2014/main" id="{06EC0A70-A419-4426-DA3F-D83104CD08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987" t="-657" r="17089" b="45215"/>
          <a:stretch/>
        </p:blipFill>
        <p:spPr>
          <a:xfrm>
            <a:off x="2892142" y="2400446"/>
            <a:ext cx="792958" cy="9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8D22-2748-7BC7-B0B9-8519BAC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5" y="201168"/>
            <a:ext cx="5978939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Associative Memory Networks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004A9-F635-0ECF-88DD-A311E8ED7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90F2F-85A3-D9BF-BFF5-607B572D3F90}"/>
              </a:ext>
            </a:extLst>
          </p:cNvPr>
          <p:cNvSpPr txBox="1"/>
          <p:nvPr/>
        </p:nvSpPr>
        <p:spPr>
          <a:xfrm>
            <a:off x="324172" y="1236773"/>
            <a:ext cx="4468292" cy="2811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The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energy of any state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is inversely related to the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probability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of the state</a:t>
            </a:r>
            <a:endParaRPr lang="en-US" sz="2000">
              <a:latin typeface="IBM Plex Sans"/>
            </a:endParaRP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Inference via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energy minimization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 – or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 likelihood maximization</a:t>
            </a:r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2209B5A5-483A-ED48-919E-12279D6A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463" y="1235145"/>
            <a:ext cx="4079058" cy="2749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7E5A6-72FB-66DD-B874-40D82DD0CFD0}"/>
              </a:ext>
            </a:extLst>
          </p:cNvPr>
          <p:cNvSpPr txBox="1"/>
          <p:nvPr/>
        </p:nvSpPr>
        <p:spPr>
          <a:xfrm>
            <a:off x="2585744" y="4731710"/>
            <a:ext cx="56513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Krotov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A New Frontier for Hopfield networks.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Nature Reviews Physics (2023).</a:t>
            </a:r>
            <a:endParaRPr lang="en-US" sz="1200">
              <a:latin typeface="IBM Plex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65827-87CD-7A6A-FBBC-995A51EA22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5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865094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163DF-D822-4556-9471-D6437D59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420C-C0B4-00F1-D14A-0D76FE66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72" y="348729"/>
            <a:ext cx="4299395" cy="4316063"/>
          </a:xfrm>
        </p:spPr>
        <p:txBody>
          <a:bodyPr/>
          <a:lstStyle/>
          <a:p>
            <a:r>
              <a:rPr lang="en-US" sz="3200" b="1">
                <a:latin typeface="IBM Plex Sans"/>
                <a:cs typeface="Arial"/>
              </a:rPr>
              <a:t>How to think about Associative  Memory Networks as a Machine Learning Model?</a:t>
            </a:r>
            <a:r>
              <a:rPr lang="en-US" sz="3200">
                <a:latin typeface="IBM Plex Sans"/>
                <a:cs typeface="Arial"/>
              </a:rPr>
              <a:t> </a:t>
            </a:r>
            <a:br>
              <a:rPr lang="en-US" sz="3200">
                <a:latin typeface="IBM Plex Sans"/>
                <a:cs typeface="Arial"/>
              </a:rPr>
            </a:br>
            <a:br>
              <a:rPr lang="en-US" sz="3200">
                <a:latin typeface="IBM Plex Sans"/>
                <a:cs typeface="Arial"/>
              </a:rPr>
            </a:br>
            <a:r>
              <a:rPr lang="en-US" sz="3200" b="1">
                <a:latin typeface="IBM Plex Sans"/>
                <a:cs typeface="Arial"/>
              </a:rPr>
              <a:t>How to use them for standard Machine Learning tasks?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5EF23-56BD-7BF6-B98C-D5D1B9E77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AM2025@ICML | July 14,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3722-0E14-C392-8AF5-2B9855855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latin typeface="IBM Plex Sans"/>
              </a:rPr>
              <a:pPr/>
              <a:t>50</a:t>
            </a:fld>
            <a:endParaRPr lang="en-US" sz="1000">
              <a:latin typeface="IBM Plex Sans"/>
            </a:endParaRPr>
          </a:p>
        </p:txBody>
      </p:sp>
      <p:pic>
        <p:nvPicPr>
          <p:cNvPr id="5" name="Picture 4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93A03BE4-6BA8-9EFC-CC9A-23E61EE9A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765" y="350274"/>
            <a:ext cx="2236839" cy="2221476"/>
          </a:xfrm>
          <a:prstGeom prst="rect">
            <a:avLst/>
          </a:prstGeom>
        </p:spPr>
      </p:pic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C6EF936B-8865-BD6D-5BEB-68C8414D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128" y="2741951"/>
            <a:ext cx="4452170" cy="181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8FF50A-87C4-ACFA-DE09-3BBC2D8C6296}"/>
              </a:ext>
            </a:extLst>
          </p:cNvPr>
          <p:cNvSpPr txBox="1"/>
          <p:nvPr/>
        </p:nvSpPr>
        <p:spPr>
          <a:xfrm>
            <a:off x="2489889" y="4733794"/>
            <a:ext cx="45221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Krotov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, et al. "</a:t>
            </a:r>
            <a:r>
              <a:rPr lang="en-US" sz="1200" i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Modern Methods in Associative Memory.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" 2025.</a:t>
            </a:r>
            <a:endParaRPr lang="en-US" sz="1200">
              <a:solidFill>
                <a:srgbClr val="DCDCDC"/>
              </a:solidFill>
              <a:latin typeface="IBM Plex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304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37CEF-A3A9-1D85-EA1C-524ADC1DBB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AM2025@ICML | July 14, 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FF6C03-C58F-9189-5AF0-4EC0C3DA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3874739" cy="804672"/>
          </a:xfrm>
        </p:spPr>
        <p:txBody>
          <a:bodyPr/>
          <a:lstStyle/>
          <a:p>
            <a:r>
              <a:rPr lang="en-US" sz="3200">
                <a:latin typeface="IBM Plex Sans"/>
                <a:cs typeface="Arial"/>
              </a:rPr>
              <a:t>Thank You!</a:t>
            </a:r>
            <a:endParaRPr lang="en-US" sz="3200">
              <a:latin typeface="IBM Plex San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38BCB3-C87D-A068-4B39-62C2A6BE8F11}"/>
              </a:ext>
            </a:extLst>
          </p:cNvPr>
          <p:cNvSpPr txBox="1">
            <a:spLocks/>
          </p:cNvSpPr>
          <p:nvPr/>
        </p:nvSpPr>
        <p:spPr>
          <a:xfrm>
            <a:off x="225600" y="1287541"/>
            <a:ext cx="4182999" cy="21957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6D6E70"/>
              </a:buClr>
              <a:buSzPct val="90000"/>
              <a:buFont typeface="IBM Plex Sans" pitchFamily="2" charset="2"/>
              <a:buNone/>
              <a:defRPr sz="1400" b="0" i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71452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IBM Plex Sans" charset="-120"/>
              <a:buChar char="–"/>
              <a:tabLst/>
              <a:defRPr sz="1400" b="0" i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34290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28658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IBM Plex Sans" charset="-120"/>
              <a:buChar char="–"/>
              <a:tabLst/>
              <a:defRPr sz="1400" b="0" i="0" baseline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03285" indent="-173736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chemeClr val="bg1"/>
              </a:buClr>
              <a:buFont typeface="IBM Plex Sans" charset="-120"/>
              <a:buChar char="»"/>
              <a:tabLst/>
              <a:defRPr sz="1400" b="0" i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58372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6pPr>
            <a:lvl7pPr marL="1946291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7pPr>
            <a:lvl8pPr marL="230886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8pPr>
            <a:lvl9pPr marL="2671430" indent="-12967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269">
                <a:solidFill>
                  <a:schemeClr val="bg1"/>
                </a:solidFill>
                <a:latin typeface="IBM Plex Sans" charset="0"/>
              </a:defRPr>
            </a:lvl9pPr>
          </a:lstStyle>
          <a:p>
            <a:pPr defTabSz="914400"/>
            <a:r>
              <a:rPr lang="en-US" sz="2800" kern="0">
                <a:latin typeface="IBM Plex Sans"/>
                <a:cs typeface="Arial"/>
              </a:rPr>
              <a:t>Learn more about our work connecting Associative Memory to various aspects of Machine Learning.</a:t>
            </a:r>
            <a:endParaRPr lang="en-US" sz="2800" kern="0">
              <a:latin typeface="IBM Plex Sans"/>
            </a:endParaRPr>
          </a:p>
        </p:txBody>
      </p:sp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3C9DF5E3-9E52-77C3-9B4E-BDA9D9596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35" y="4018897"/>
            <a:ext cx="3132779" cy="489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9D636-7924-AD7D-E3B2-B6B0A678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299" y="3744891"/>
            <a:ext cx="1037703" cy="1037703"/>
          </a:xfrm>
          <a:prstGeom prst="rect">
            <a:avLst/>
          </a:prstGeom>
        </p:spPr>
      </p:pic>
      <p:pic>
        <p:nvPicPr>
          <p:cNvPr id="16" name="Picture 15" descr="A close up of a card&#10;&#10;Description automatically generated">
            <a:extLst>
              <a:ext uri="{FF2B5EF4-FFF2-40B4-BE49-F238E27FC236}">
                <a16:creationId xmlns:a16="http://schemas.microsoft.com/office/drawing/2014/main" id="{EF1F182B-E8E1-15A3-FFC3-5BAA2D8C07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33" r="99" b="58400"/>
          <a:stretch/>
        </p:blipFill>
        <p:spPr>
          <a:xfrm>
            <a:off x="4678315" y="1452946"/>
            <a:ext cx="3132176" cy="578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617CD4-9999-2377-B497-8A5CE2BB3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629" y="1222679"/>
            <a:ext cx="1025685" cy="1041343"/>
          </a:xfrm>
          <a:prstGeom prst="rect">
            <a:avLst/>
          </a:prstGeom>
        </p:spPr>
      </p:pic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876C41-ABA4-F85C-2D27-C198A1D1C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994" y="2678514"/>
            <a:ext cx="3130725" cy="573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DEA073-FDD8-3A52-2556-B94A9040E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664" y="2443652"/>
            <a:ext cx="1006388" cy="1037703"/>
          </a:xfrm>
          <a:prstGeom prst="rect">
            <a:avLst/>
          </a:prstGeom>
        </p:spPr>
      </p:pic>
      <p:pic>
        <p:nvPicPr>
          <p:cNvPr id="24" name="Picture 23" descr="A white rectangular sign with black text&#10;&#10;AI-generated content may be incorrect.">
            <a:extLst>
              <a:ext uri="{FF2B5EF4-FFF2-40B4-BE49-F238E27FC236}">
                <a16:creationId xmlns:a16="http://schemas.microsoft.com/office/drawing/2014/main" id="{7862B23F-6BCA-B25E-FB46-14ABE28CBD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51" r="-119" b="38068"/>
          <a:stretch/>
        </p:blipFill>
        <p:spPr>
          <a:xfrm>
            <a:off x="4681603" y="454854"/>
            <a:ext cx="3128194" cy="4104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0BE3F6-D240-9E0E-6284-5B744AD5C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071" y="128293"/>
            <a:ext cx="1054631" cy="9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8D22-2748-7BC7-B0B9-8519BAC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00" y="201168"/>
            <a:ext cx="6370723" cy="804672"/>
          </a:xfrm>
        </p:spPr>
        <p:txBody>
          <a:bodyPr/>
          <a:lstStyle/>
          <a:p>
            <a:r>
              <a:rPr lang="en-US" sz="3200">
                <a:solidFill>
                  <a:srgbClr val="DCDCDC"/>
                </a:solidFill>
                <a:latin typeface="IBM Plex Sans"/>
                <a:cs typeface="Arial"/>
              </a:rPr>
              <a:t>Associative Memory Networks</a:t>
            </a:r>
            <a:endParaRPr lang="en-US" sz="3200">
              <a:solidFill>
                <a:srgbClr val="DCDCDC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004A9-F635-0ECF-88DD-A311E8ED7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DCDCDC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90F2F-85A3-D9BF-BFF5-607B572D3F90}"/>
              </a:ext>
            </a:extLst>
          </p:cNvPr>
          <p:cNvSpPr txBox="1"/>
          <p:nvPr/>
        </p:nvSpPr>
        <p:spPr>
          <a:xfrm>
            <a:off x="227124" y="1175669"/>
            <a:ext cx="3452370" cy="2811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solidFill>
                  <a:srgbClr val="DCDCDC"/>
                </a:solidFill>
                <a:latin typeface="IBM Plex Sans"/>
                <a:ea typeface="IBM Plex Sans" charset="0"/>
                <a:cs typeface="IBM Plex Sans" charset="0"/>
              </a:rPr>
              <a:t>More memories lead to more local minima of the energy </a:t>
            </a:r>
            <a:r>
              <a:rPr lang="en-US" sz="2000" i="1">
                <a:solidFill>
                  <a:srgbClr val="DCDCDC"/>
                </a:solidFill>
                <a:latin typeface="IBM Plex Sans"/>
                <a:ea typeface="IBM Plex Sans" charset="0"/>
                <a:cs typeface="IBM Plex Sans" charset="0"/>
              </a:rPr>
              <a:t>up to a point</a:t>
            </a:r>
            <a:endParaRPr lang="en-US" sz="2000">
              <a:solidFill>
                <a:srgbClr val="DCDCDC"/>
              </a:solidFill>
              <a:latin typeface="IBM Plex Sans"/>
            </a:endParaRP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solidFill>
                  <a:srgbClr val="DCDCDC"/>
                </a:solidFill>
                <a:latin typeface="IBM Plex Sans"/>
                <a:ea typeface="IBM Plex Sans" charset="0"/>
                <a:cs typeface="IBM Plex Sans" charset="0"/>
              </a:rPr>
              <a:t>More memories – more parameters – potentially more expressive model</a:t>
            </a:r>
            <a:endParaRPr lang="en-US" sz="2000">
              <a:solidFill>
                <a:srgbClr val="DCDCDC"/>
              </a:solidFill>
              <a:latin typeface="IBM Plex Sans"/>
            </a:endParaRPr>
          </a:p>
        </p:txBody>
      </p:sp>
      <p:pic>
        <p:nvPicPr>
          <p:cNvPr id="4" name="Prob with DenseAM">
            <a:hlinkClick r:id="" action="ppaction://media"/>
            <a:extLst>
              <a:ext uri="{FF2B5EF4-FFF2-40B4-BE49-F238E27FC236}">
                <a16:creationId xmlns:a16="http://schemas.microsoft.com/office/drawing/2014/main" id="{FAF3A001-0D34-5840-9797-AAAD92425A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4709" y="1177037"/>
            <a:ext cx="4943283" cy="2807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95EB33-9A5A-E23C-1BBF-70A78D1B1D1A}"/>
              </a:ext>
            </a:extLst>
          </p:cNvPr>
          <p:cNvSpPr txBox="1"/>
          <p:nvPr/>
        </p:nvSpPr>
        <p:spPr>
          <a:xfrm>
            <a:off x="1546914" y="4733794"/>
            <a:ext cx="69081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Hoover, et al. "</a:t>
            </a:r>
            <a:r>
              <a:rPr lang="en-US" sz="1200" i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Dense Associative Memories through the Lens of Random Features.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" </a:t>
            </a:r>
            <a:r>
              <a:rPr lang="en-US" sz="1200" err="1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NeurIPS</a:t>
            </a:r>
            <a:r>
              <a:rPr lang="en-US" sz="1200">
                <a:solidFill>
                  <a:srgbClr val="DCDCDC"/>
                </a:solidFill>
                <a:latin typeface="IBM Plex Sans"/>
                <a:ea typeface="+mn-lt"/>
                <a:cs typeface="+mn-lt"/>
              </a:rPr>
              <a:t> 2024.</a:t>
            </a:r>
            <a:endParaRPr lang="en-US" sz="1200">
              <a:solidFill>
                <a:srgbClr val="DCDCDC"/>
              </a:solidFill>
              <a:latin typeface="IBM Plex Sans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2517C-8A8F-B96E-2336-1BB46CB29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latin typeface="IBM Plex Sans"/>
              </a:rPr>
              <a:pPr/>
              <a:t>6</a:t>
            </a:fld>
            <a:endParaRPr lang="en-US" sz="1000"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8656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8D22-2748-7BC7-B0B9-8519BAC9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9" y="201168"/>
            <a:ext cx="5598383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Memory Capacity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004A9-F635-0ECF-88DD-A311E8ED7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90F2F-85A3-D9BF-BFF5-607B572D3F90}"/>
              </a:ext>
            </a:extLst>
          </p:cNvPr>
          <p:cNvSpPr txBox="1"/>
          <p:nvPr/>
        </p:nvSpPr>
        <p:spPr>
          <a:xfrm>
            <a:off x="403247" y="852178"/>
            <a:ext cx="85230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IBM Plex Sans"/>
                <a:cs typeface="Arial" panose="020B0604020202020204"/>
              </a:rPr>
              <a:t>The number of memories that can form distinct local minima of the energy</a:t>
            </a:r>
            <a:endParaRPr lang="en-US" sz="1800">
              <a:cs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3746F-44E0-3D21-E522-5AA66641FEFE}"/>
              </a:ext>
            </a:extLst>
          </p:cNvPr>
          <p:cNvSpPr txBox="1"/>
          <p:nvPr/>
        </p:nvSpPr>
        <p:spPr>
          <a:xfrm>
            <a:off x="6749036" y="2265814"/>
            <a:ext cx="199519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More memory capacity -- more model expressivity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18DAF-D2B5-D13F-78F2-552C2D6E86FA}"/>
              </a:ext>
            </a:extLst>
          </p:cNvPr>
          <p:cNvSpPr txBox="1"/>
          <p:nvPr/>
        </p:nvSpPr>
        <p:spPr>
          <a:xfrm>
            <a:off x="6748185" y="3651490"/>
            <a:ext cx="199282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IBM Plex Sans"/>
              </a:rPr>
              <a:t>But increased computational overhead!</a:t>
            </a:r>
            <a:endParaRPr lang="en-US" sz="2000">
              <a:latin typeface="IBM Plex San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C481671-E506-08B4-3422-995FBA0EE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smtClean="0">
                <a:solidFill>
                  <a:srgbClr val="000000"/>
                </a:solidFill>
                <a:latin typeface="IBM Plex Sans"/>
              </a:rPr>
              <a:pPr/>
              <a:t>7</a:t>
            </a:fld>
            <a:endParaRPr lang="en-US" sz="1000">
              <a:solidFill>
                <a:srgbClr val="000000"/>
              </a:solidFill>
              <a:latin typeface="IBM Plex Sans"/>
            </a:endParaRPr>
          </a:p>
        </p:txBody>
      </p:sp>
      <p:pic>
        <p:nvPicPr>
          <p:cNvPr id="22" name="Picture 21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4638B816-B99B-E5C3-8304-EA7C0BB2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46" y="1423061"/>
            <a:ext cx="3310387" cy="8524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05E890-D1ED-061B-89A3-085F386405FA}"/>
              </a:ext>
            </a:extLst>
          </p:cNvPr>
          <p:cNvGrpSpPr/>
          <p:nvPr/>
        </p:nvGrpSpPr>
        <p:grpSpPr>
          <a:xfrm>
            <a:off x="485236" y="1379374"/>
            <a:ext cx="4097548" cy="846925"/>
            <a:chOff x="485236" y="1379374"/>
            <a:chExt cx="4097548" cy="8469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910431-01D6-9EA5-4E03-4E056CCB5C52}"/>
                </a:ext>
              </a:extLst>
            </p:cNvPr>
            <p:cNvSpPr txBox="1"/>
            <p:nvPr/>
          </p:nvSpPr>
          <p:spPr>
            <a:xfrm>
              <a:off x="485847" y="1379374"/>
              <a:ext cx="3782518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IBM Plex Sans"/>
                </a:rPr>
                <a:t>Classical Associative Memory</a:t>
              </a:r>
              <a:endParaRPr lang="en-US" sz="2000" b="1">
                <a:latin typeface="IBM Plex Sans"/>
                <a:cs typeface="Arial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CB3623D-EA60-D623-2667-05CEC34FE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236" y="1781389"/>
              <a:ext cx="4097548" cy="44491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78AF12-25FC-6B26-4AF7-D88499BF250C}"/>
              </a:ext>
            </a:extLst>
          </p:cNvPr>
          <p:cNvGrpSpPr/>
          <p:nvPr/>
        </p:nvGrpSpPr>
        <p:grpSpPr>
          <a:xfrm>
            <a:off x="485236" y="2586966"/>
            <a:ext cx="5312434" cy="1512749"/>
            <a:chOff x="485236" y="2586966"/>
            <a:chExt cx="5312434" cy="15127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67ABC1-2B4C-84C1-A4E9-BAAD8417C359}"/>
                </a:ext>
              </a:extLst>
            </p:cNvPr>
            <p:cNvSpPr txBox="1"/>
            <p:nvPr/>
          </p:nvSpPr>
          <p:spPr>
            <a:xfrm>
              <a:off x="485323" y="2586966"/>
              <a:ext cx="3782455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IBM Plex Sans"/>
                </a:rPr>
                <a:t>Dense Associative Memory</a:t>
              </a:r>
            </a:p>
          </p:txBody>
        </p:sp>
        <p:pic>
          <p:nvPicPr>
            <p:cNvPr id="24" name="Picture 23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9C3E7DB4-A4E7-F446-09AE-CDD4CA1A7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36" y="2995512"/>
              <a:ext cx="5312434" cy="110420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4BCA8E-0F06-0EC4-A739-EC339FE99138}"/>
              </a:ext>
            </a:extLst>
          </p:cNvPr>
          <p:cNvSpPr txBox="1"/>
          <p:nvPr/>
        </p:nvSpPr>
        <p:spPr>
          <a:xfrm>
            <a:off x="2585744" y="4731710"/>
            <a:ext cx="56513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Krotov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. "</a:t>
            </a:r>
            <a:r>
              <a:rPr lang="en-US" sz="1200" i="1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A New Frontier for Hopfield networks.</a:t>
            </a:r>
            <a:r>
              <a:rPr lang="en-US" sz="1200">
                <a:solidFill>
                  <a:srgbClr val="222222"/>
                </a:solidFill>
                <a:latin typeface="IBM Plex Sans"/>
                <a:ea typeface="+mn-lt"/>
                <a:cs typeface="+mn-lt"/>
              </a:rPr>
              <a:t>" Nature Reviews Physics (2023).</a:t>
            </a:r>
            <a:endParaRPr lang="en-US" sz="1200"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23588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48FCE-B168-B3F5-20F5-5E449F123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B73B36B3-56AC-AB4B-7262-3C18C39C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1" y="1922674"/>
            <a:ext cx="5445424" cy="1348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938B03-F76B-8299-AE4F-FF47A7E2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Energy is a Kernel Sum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636F1-71D3-3802-2941-F420762AC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72536-4147-B66C-A1E7-6A890935E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8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pic>
        <p:nvPicPr>
          <p:cNvPr id="20" name="Picture 19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CA916A0E-5D0B-FFA4-77C9-A783BC51C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86" y="1005829"/>
            <a:ext cx="2761636" cy="781665"/>
          </a:xfrm>
          <a:prstGeom prst="rect">
            <a:avLst/>
          </a:prstGeom>
        </p:spPr>
      </p:pic>
      <p:pic>
        <p:nvPicPr>
          <p:cNvPr id="25" name="Picture 24" descr="A black and white text&#10;&#10;AI-generated content may be incorrect.">
            <a:extLst>
              <a:ext uri="{FF2B5EF4-FFF2-40B4-BE49-F238E27FC236}">
                <a16:creationId xmlns:a16="http://schemas.microsoft.com/office/drawing/2014/main" id="{A6981899-03DB-3DCA-9EA6-AC278053D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311" y="1007745"/>
            <a:ext cx="4589972" cy="626352"/>
          </a:xfrm>
          <a:prstGeom prst="rect">
            <a:avLst/>
          </a:prstGeom>
        </p:spPr>
      </p:pic>
      <p:pic>
        <p:nvPicPr>
          <p:cNvPr id="4" name="Picture 3" descr="A black and white text&#10;&#10;AI-generated content may be incorrect.">
            <a:extLst>
              <a:ext uri="{FF2B5EF4-FFF2-40B4-BE49-F238E27FC236}">
                <a16:creationId xmlns:a16="http://schemas.microsoft.com/office/drawing/2014/main" id="{4AFE93D1-8B5C-9A1E-CB1F-5CBF4AFB1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523" y="3619331"/>
            <a:ext cx="2636275" cy="3966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94112B-1756-675B-E204-0E237CBE9DEF}"/>
              </a:ext>
            </a:extLst>
          </p:cNvPr>
          <p:cNvGrpSpPr/>
          <p:nvPr/>
        </p:nvGrpSpPr>
        <p:grpSpPr>
          <a:xfrm>
            <a:off x="5853264" y="1921985"/>
            <a:ext cx="3112526" cy="1750613"/>
            <a:chOff x="5853264" y="1921985"/>
            <a:chExt cx="3112526" cy="17506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DD7396-6339-14CB-7C0B-0947A20A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3264" y="1921985"/>
              <a:ext cx="3112526" cy="13548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2C11D2-CF0D-5154-952F-4BA5DB047971}"/>
                </a:ext>
              </a:extLst>
            </p:cNvPr>
            <p:cNvSpPr txBox="1"/>
            <p:nvPr/>
          </p:nvSpPr>
          <p:spPr>
            <a:xfrm>
              <a:off x="7153752" y="3272488"/>
              <a:ext cx="1591201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IBM Plex Sans"/>
                </a:rPr>
                <a:t>Kernel sum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6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00D97-0E1C-8B52-A872-81C281E63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C724-99F6-0A82-6C66-B9A15F99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01" y="201168"/>
            <a:ext cx="5690814" cy="804672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IBM Plex Sans"/>
                <a:cs typeface="Arial"/>
              </a:rPr>
              <a:t>AMs and Kernel Machines</a:t>
            </a:r>
            <a:endParaRPr lang="en-US" sz="32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E62EB-110A-C069-A87A-93292D8242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IBM Plex Sans"/>
              </a:rPr>
              <a:t>AM2025@ICML | July 14,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06EB8-2704-F128-3DE6-71FE7D57B8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z="1000" dirty="0" smtClean="0">
                <a:solidFill>
                  <a:schemeClr val="tx1"/>
                </a:solidFill>
                <a:latin typeface="IBM Plex Sans"/>
              </a:rPr>
              <a:pPr/>
              <a:t>9</a:t>
            </a:fld>
            <a:endParaRPr lang="en-US" sz="100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A3E38-C168-6631-3692-3D226CEB1A41}"/>
              </a:ext>
            </a:extLst>
          </p:cNvPr>
          <p:cNvSpPr txBox="1"/>
          <p:nvPr/>
        </p:nvSpPr>
        <p:spPr>
          <a:xfrm>
            <a:off x="7424139" y="1769996"/>
            <a:ext cx="159120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IBM Plex Sans"/>
              </a:rPr>
              <a:t>Kernel sum</a:t>
            </a:r>
          </a:p>
        </p:txBody>
      </p:sp>
      <p:pic>
        <p:nvPicPr>
          <p:cNvPr id="5" name="Picture 4" descr="A mathematical equation with a square and a square with a square and a square with a square and a square with a square and a square with a square and a square with a square and a square&#10;&#10;AI-generated content may be incorrect.">
            <a:extLst>
              <a:ext uri="{FF2B5EF4-FFF2-40B4-BE49-F238E27FC236}">
                <a16:creationId xmlns:a16="http://schemas.microsoft.com/office/drawing/2014/main" id="{86EDC900-43DD-4F17-9AAC-238C03F9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37" y="804203"/>
            <a:ext cx="3315315" cy="966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AE39C7-7B42-ED20-C546-CD0226366929}"/>
              </a:ext>
            </a:extLst>
          </p:cNvPr>
          <p:cNvSpPr txBox="1"/>
          <p:nvPr/>
        </p:nvSpPr>
        <p:spPr>
          <a:xfrm>
            <a:off x="422495" y="803539"/>
            <a:ext cx="8299800" cy="37339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Both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nonparametric</a:t>
            </a:r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Kernel machines</a:t>
            </a: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Inference with a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single kernel sum</a:t>
            </a: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 (usually)</a:t>
            </a:r>
            <a:endParaRPr lang="en-US"/>
          </a:p>
          <a:p>
            <a:pPr marL="285750" indent="-285750">
              <a:lnSpc>
                <a:spcPct val="150000"/>
              </a:lnSpc>
              <a:buFont typeface="Calibri,Sans-Serif"/>
              <a:buChar char="-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Associative Memory networks</a:t>
            </a: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AM can be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parametric</a:t>
            </a: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Kernel sum computes energy &amp; inference via energy descent</a:t>
            </a:r>
            <a:endParaRPr lang="en-US">
              <a:latin typeface="Arial" panose="020B0604020202020204"/>
              <a:ea typeface="IBM Plex Sans" charset="0"/>
              <a:cs typeface="Arial" panose="020B0604020202020204"/>
            </a:endParaRP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Single inference (usually) needs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multiple kernel sums</a:t>
            </a:r>
          </a:p>
          <a:p>
            <a:pPr marL="6286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IBM Plex Sans"/>
                <a:ea typeface="IBM Plex Sans" charset="0"/>
                <a:cs typeface="IBM Plex Sans" charset="0"/>
              </a:rPr>
              <a:t>Need ability to </a:t>
            </a:r>
            <a:r>
              <a:rPr lang="en-US" sz="2000" b="1">
                <a:latin typeface="IBM Plex Sans"/>
                <a:ea typeface="IBM Plex Sans" charset="0"/>
                <a:cs typeface="IBM Plex Sans" charset="0"/>
              </a:rPr>
              <a:t>differentiate through the kernel sums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21241395"/>
      </p:ext>
    </p:extLst>
  </p:cSld>
  <p:clrMapOvr>
    <a:masterClrMapping/>
  </p:clrMapOvr>
</p:sld>
</file>

<file path=ppt/theme/theme1.xml><?xml version="1.0" encoding="utf-8"?>
<a:theme xmlns:a="http://schemas.openxmlformats.org/drawingml/2006/main" name="IBM 2020 Master template (black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IBM Plex Sans" charset="0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2020_V01_Arial" id="{A2B647AA-91AA-E84C-9282-62E98195C9E1}" vid="{BDCD5089-E7A6-4A42-ABCF-1EC7BACDC585}"/>
    </a:ext>
  </a:extLst>
</a:theme>
</file>

<file path=ppt/theme/theme2.xml><?xml version="1.0" encoding="utf-8"?>
<a:theme xmlns:a="http://schemas.openxmlformats.org/drawingml/2006/main" name="IBM 2020 Master template (light gray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IBM Plex Sans" panose="020B05030502030002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2020_V01_Arial" id="{A2B647AA-91AA-E84C-9282-62E98195C9E1}" vid="{9B1D15BD-B2D5-724C-A3CE-F79611036AA6}"/>
    </a:ext>
  </a:extLst>
</a:theme>
</file>

<file path=ppt/theme/theme3.xml><?xml version="1.0" encoding="utf-8"?>
<a:theme xmlns:a="http://schemas.openxmlformats.org/drawingml/2006/main" name="IBM 2020 Master template (black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IBM Plex Sans" charset="0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2020_V01_Arial" id="{A2B647AA-91AA-E84C-9282-62E98195C9E1}" vid="{BDCD5089-E7A6-4A42-ABCF-1EC7BACDC585}"/>
    </a:ext>
  </a:extLst>
</a:theme>
</file>

<file path=ppt/theme/theme4.xml><?xml version="1.0" encoding="utf-8"?>
<a:theme xmlns:a="http://schemas.openxmlformats.org/drawingml/2006/main" name="IBM BxD 2018 black background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IBM Plex Sans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ppt/theme/theme5.xml><?xml version="1.0" encoding="utf-8"?>
<a:theme xmlns:a="http://schemas.openxmlformats.org/drawingml/2006/main" name="IBM BxD 2018 black background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IBM Plex Sans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IBM 2020 Master template (black background)</Template>
  <Application>Microsoft Office PowerPoint</Application>
  <PresentationFormat>On-screen Show (16:9)</PresentationFormat>
  <Slides>51</Slides>
  <Notes>48</Notes>
  <HiddenSlides>1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IBM 2020 Master template (black background)</vt:lpstr>
      <vt:lpstr>IBM 2020 Master template (light gray background)</vt:lpstr>
      <vt:lpstr>IBM 2020 Master template (black background)</vt:lpstr>
      <vt:lpstr>Modern Methods in Associative Memory AM and Broader ML|AI —  Parikshit Ram IBM Research</vt:lpstr>
      <vt:lpstr>How to think about Associative  Memory Networks as a Machine Learning Model?   How to use them for standard Machine Learning tasks?</vt:lpstr>
      <vt:lpstr>Associative Memory Networks</vt:lpstr>
      <vt:lpstr>Associative Memory Networks</vt:lpstr>
      <vt:lpstr>Associative Memory Networks</vt:lpstr>
      <vt:lpstr>Associative Memory Networks</vt:lpstr>
      <vt:lpstr>Memory Capacity</vt:lpstr>
      <vt:lpstr>Energy is a Kernel Sum</vt:lpstr>
      <vt:lpstr>AMs and Kernel Machines</vt:lpstr>
      <vt:lpstr>AMs and Kernel Machines</vt:lpstr>
      <vt:lpstr>AMs and Kernel Machines</vt:lpstr>
      <vt:lpstr>AMs and Kernel Machines</vt:lpstr>
      <vt:lpstr>AMs and Kernel Machines</vt:lpstr>
      <vt:lpstr>Opportunities</vt:lpstr>
      <vt:lpstr>Opportunities</vt:lpstr>
      <vt:lpstr>Opportunities</vt:lpstr>
      <vt:lpstr>Memory Capacity &amp; Storage</vt:lpstr>
      <vt:lpstr>Memory Capacity &amp; Storage</vt:lpstr>
      <vt:lpstr>Kernel Feature Maps</vt:lpstr>
      <vt:lpstr>Distributed Memories</vt:lpstr>
      <vt:lpstr>Random Approximate Feature Maps</vt:lpstr>
      <vt:lpstr>Random Features for Kernel Machines</vt:lpstr>
      <vt:lpstr>Random Features for Associative Memories </vt:lpstr>
      <vt:lpstr>Distributed Memories with Random Features</vt:lpstr>
      <vt:lpstr>Approximation in Energy Descent</vt:lpstr>
      <vt:lpstr>Approximation in Energy Descent</vt:lpstr>
      <vt:lpstr>PowerPoint Presentation</vt:lpstr>
      <vt:lpstr>Opportunities</vt:lpstr>
      <vt:lpstr>Contractive Layer</vt:lpstr>
      <vt:lpstr>Contractive Layer</vt:lpstr>
      <vt:lpstr>Contractive Layer</vt:lpstr>
      <vt:lpstr>Contractive Layer</vt:lpstr>
      <vt:lpstr>Contractive Layer</vt:lpstr>
      <vt:lpstr>Clustering</vt:lpstr>
      <vt:lpstr>Clustering with Associative Memories</vt:lpstr>
      <vt:lpstr>PowerPoint Presentation</vt:lpstr>
      <vt:lpstr>Deep Clustering with Associative Memories</vt:lpstr>
      <vt:lpstr>PowerPoint Presentation</vt:lpstr>
      <vt:lpstr>Opportunities</vt:lpstr>
      <vt:lpstr>Energy Functions</vt:lpstr>
      <vt:lpstr>Insights from Density Estimation</vt:lpstr>
      <vt:lpstr>Kernels and their Efficiencies</vt:lpstr>
      <vt:lpstr>Log-Sum-Shifted-ReLU or LSR Energy</vt:lpstr>
      <vt:lpstr>Log-Sum-Shifted-ReLU or LSR Energy</vt:lpstr>
      <vt:lpstr>Epanechnikov Energy and Emergent Memories</vt:lpstr>
      <vt:lpstr>Epanechnikov Energy and Emergent Memories</vt:lpstr>
      <vt:lpstr>Epanechnikov Energy and Emergent Memories</vt:lpstr>
      <vt:lpstr>Epanechnikov Energy and Emergent Memories</vt:lpstr>
      <vt:lpstr>PowerPoint Presentation</vt:lpstr>
      <vt:lpstr>How to think about Associative  Memory Networks as a Machine Learning Model?   How to use them for standard Machine Learning tasks?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IBM Presentation Template — IBM Arial variant</dc:title>
  <dc:creator>Michael Katz</dc:creator>
  <cp:revision>416</cp:revision>
  <cp:lastPrinted>2019-04-25T15:14:05Z</cp:lastPrinted>
  <dcterms:created xsi:type="dcterms:W3CDTF">2020-10-05T13:33:52Z</dcterms:created>
  <dcterms:modified xsi:type="dcterms:W3CDTF">2025-07-14T16:12:54Z</dcterms:modified>
</cp:coreProperties>
</file>